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219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572" y="834288"/>
            <a:ext cx="7255255" cy="1028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soumissionsinspecteurs.ca/rapport-inspection-quebec-exemple-cout-pg-1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soumissionsinspecteurs.ca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soumissionsinspecteurs.ca/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9717" y="587756"/>
            <a:ext cx="49904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https://soumissionsinspecteurs.ca/rapport-inspection-quebec-exemple-cout-pg-1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100"/>
              </a:spcBef>
            </a:pPr>
            <a:r>
              <a:rPr spc="-35" dirty="0"/>
              <a:t>Le </a:t>
            </a:r>
            <a:r>
              <a:rPr spc="-15" dirty="0"/>
              <a:t>rapport </a:t>
            </a:r>
            <a:r>
              <a:rPr spc="-50" dirty="0"/>
              <a:t>d’inspection </a:t>
            </a:r>
            <a:r>
              <a:rPr spc="-35" dirty="0"/>
              <a:t>au </a:t>
            </a:r>
            <a:r>
              <a:rPr spc="-50" dirty="0"/>
              <a:t>Québec</a:t>
            </a:r>
            <a:r>
              <a:rPr spc="-365" dirty="0"/>
              <a:t> </a:t>
            </a:r>
            <a:r>
              <a:rPr spc="-5" dirty="0"/>
              <a:t>:  </a:t>
            </a:r>
            <a:r>
              <a:rPr spc="-55" dirty="0">
                <a:solidFill>
                  <a:srgbClr val="00AF50"/>
                </a:solidFill>
              </a:rPr>
              <a:t>Exemple </a:t>
            </a:r>
            <a:r>
              <a:rPr spc="-30" dirty="0">
                <a:solidFill>
                  <a:srgbClr val="00AF50"/>
                </a:solidFill>
              </a:rPr>
              <a:t>et</a:t>
            </a:r>
            <a:r>
              <a:rPr spc="-150" dirty="0">
                <a:solidFill>
                  <a:srgbClr val="00AF50"/>
                </a:solidFill>
              </a:rPr>
              <a:t> </a:t>
            </a:r>
            <a:r>
              <a:rPr spc="-45" dirty="0">
                <a:solidFill>
                  <a:srgbClr val="00AF50"/>
                </a:solidFill>
              </a:rPr>
              <a:t>Coût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8572" y="6207633"/>
            <a:ext cx="6978015" cy="3197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63089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6FC0"/>
                </a:solidFill>
                <a:latin typeface="Arial"/>
                <a:cs typeface="Arial"/>
              </a:rPr>
              <a:t>ANALYSONS UN </a:t>
            </a:r>
            <a:r>
              <a:rPr sz="1600" b="1" spc="-10" dirty="0">
                <a:solidFill>
                  <a:srgbClr val="006FC0"/>
                </a:solidFill>
                <a:latin typeface="Arial"/>
                <a:cs typeface="Arial"/>
              </a:rPr>
              <a:t>VRAI </a:t>
            </a:r>
            <a:r>
              <a:rPr sz="1600" b="1" spc="-5" dirty="0">
                <a:solidFill>
                  <a:srgbClr val="006FC0"/>
                </a:solidFill>
                <a:latin typeface="Arial"/>
                <a:cs typeface="Arial"/>
              </a:rPr>
              <a:t>RAPPORT</a:t>
            </a:r>
            <a:r>
              <a:rPr sz="1600" b="1" spc="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6FC0"/>
                </a:solidFill>
                <a:latin typeface="Arial"/>
                <a:cs typeface="Arial"/>
              </a:rPr>
              <a:t>!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22225">
              <a:lnSpc>
                <a:spcPct val="102699"/>
              </a:lnSpc>
            </a:pPr>
            <a:r>
              <a:rPr sz="1100" dirty="0">
                <a:latin typeface="Arial"/>
                <a:cs typeface="Arial"/>
              </a:rPr>
              <a:t>Les quelque </a:t>
            </a:r>
            <a:r>
              <a:rPr sz="1100" spc="-5" dirty="0">
                <a:latin typeface="Arial"/>
                <a:cs typeface="Arial"/>
              </a:rPr>
              <a:t>500 00 </a:t>
            </a:r>
            <a:r>
              <a:rPr sz="1100" dirty="0">
                <a:latin typeface="Arial"/>
                <a:cs typeface="Arial"/>
              </a:rPr>
              <a:t>$ </a:t>
            </a:r>
            <a:r>
              <a:rPr sz="1100" spc="15" dirty="0">
                <a:latin typeface="Arial"/>
                <a:cs typeface="Arial"/>
              </a:rPr>
              <a:t>(± </a:t>
            </a:r>
            <a:r>
              <a:rPr sz="1100" spc="-5" dirty="0">
                <a:latin typeface="Arial"/>
                <a:cs typeface="Arial"/>
              </a:rPr>
              <a:t>60,00 </a:t>
            </a:r>
            <a:r>
              <a:rPr sz="1100" spc="-10" dirty="0">
                <a:latin typeface="Arial"/>
                <a:cs typeface="Arial"/>
              </a:rPr>
              <a:t>$) </a:t>
            </a:r>
            <a:r>
              <a:rPr sz="1100" dirty="0">
                <a:latin typeface="Arial"/>
                <a:cs typeface="Arial"/>
              </a:rPr>
              <a:t>remis à un </a:t>
            </a:r>
            <a:r>
              <a:rPr sz="1100" spc="-5" dirty="0">
                <a:latin typeface="Arial"/>
                <a:cs typeface="Arial"/>
              </a:rPr>
              <a:t>inspecteur </a:t>
            </a:r>
            <a:r>
              <a:rPr sz="1100" dirty="0">
                <a:latin typeface="Arial"/>
                <a:cs typeface="Arial"/>
              </a:rPr>
              <a:t>pour </a:t>
            </a:r>
            <a:r>
              <a:rPr sz="1100" spc="-5" dirty="0">
                <a:latin typeface="Arial"/>
                <a:cs typeface="Arial"/>
              </a:rPr>
              <a:t>la production </a:t>
            </a:r>
            <a:r>
              <a:rPr sz="1100" dirty="0">
                <a:latin typeface="Arial"/>
                <a:cs typeface="Arial"/>
              </a:rPr>
              <a:t>de son </a:t>
            </a:r>
            <a:r>
              <a:rPr sz="1100" spc="-5" dirty="0">
                <a:latin typeface="Arial"/>
                <a:cs typeface="Arial"/>
              </a:rPr>
              <a:t>rapport d’inspection préachat  seront-ils </a:t>
            </a:r>
            <a:r>
              <a:rPr sz="1100" dirty="0">
                <a:latin typeface="Arial"/>
                <a:cs typeface="Arial"/>
              </a:rPr>
              <a:t>une dépense </a:t>
            </a:r>
            <a:r>
              <a:rPr sz="1100" spc="-10" dirty="0">
                <a:latin typeface="Arial"/>
                <a:cs typeface="Arial"/>
              </a:rPr>
              <a:t>ou </a:t>
            </a:r>
            <a:r>
              <a:rPr sz="1100" dirty="0">
                <a:latin typeface="Arial"/>
                <a:cs typeface="Arial"/>
              </a:rPr>
              <a:t>un </a:t>
            </a:r>
            <a:r>
              <a:rPr sz="1100" spc="-5" dirty="0">
                <a:latin typeface="Arial"/>
                <a:cs typeface="Arial"/>
              </a:rPr>
              <a:t>investissement stratégique ? </a:t>
            </a:r>
            <a:r>
              <a:rPr sz="1100" dirty="0">
                <a:latin typeface="Arial"/>
                <a:cs typeface="Arial"/>
              </a:rPr>
              <a:t>La réponse </a:t>
            </a:r>
            <a:r>
              <a:rPr sz="1100" spc="-5" dirty="0">
                <a:latin typeface="Arial"/>
                <a:cs typeface="Arial"/>
              </a:rPr>
              <a:t>dépendra de l’utilité qu’aura </a:t>
            </a:r>
            <a:r>
              <a:rPr sz="1100" dirty="0">
                <a:latin typeface="Arial"/>
                <a:cs typeface="Arial"/>
              </a:rPr>
              <a:t>ce </a:t>
            </a:r>
            <a:r>
              <a:rPr sz="1100" spc="-5" dirty="0">
                <a:latin typeface="Arial"/>
                <a:cs typeface="Arial"/>
              </a:rPr>
              <a:t>document  </a:t>
            </a:r>
            <a:r>
              <a:rPr sz="1100" dirty="0">
                <a:latin typeface="Arial"/>
                <a:cs typeface="Arial"/>
              </a:rPr>
              <a:t>pour </a:t>
            </a:r>
            <a:r>
              <a:rPr sz="1100" spc="-5" dirty="0">
                <a:latin typeface="Arial"/>
                <a:cs typeface="Arial"/>
              </a:rPr>
              <a:t>vous.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3699"/>
              </a:lnSpc>
              <a:spcBef>
                <a:spcPts val="800"/>
              </a:spcBef>
            </a:pPr>
            <a:r>
              <a:rPr sz="1100" b="1" dirty="0">
                <a:latin typeface="Arial"/>
                <a:cs typeface="Arial"/>
              </a:rPr>
              <a:t>Le </a:t>
            </a:r>
            <a:r>
              <a:rPr sz="1100" b="1" spc="-5" dirty="0">
                <a:latin typeface="Arial"/>
                <a:cs typeface="Arial"/>
              </a:rPr>
              <a:t>rapport préachat peut être utile </a:t>
            </a:r>
            <a:r>
              <a:rPr sz="1100" b="1" dirty="0">
                <a:latin typeface="Arial"/>
                <a:cs typeface="Arial"/>
              </a:rPr>
              <a:t>à </a:t>
            </a:r>
            <a:r>
              <a:rPr sz="1100" b="1" spc="-5" dirty="0">
                <a:latin typeface="Arial"/>
                <a:cs typeface="Arial"/>
              </a:rPr>
              <a:t>l’acheteur pour négocier </a:t>
            </a:r>
            <a:r>
              <a:rPr sz="1100" b="1" dirty="0">
                <a:latin typeface="Arial"/>
                <a:cs typeface="Arial"/>
              </a:rPr>
              <a:t>à la </a:t>
            </a:r>
            <a:r>
              <a:rPr sz="1100" b="1" spc="-5" dirty="0">
                <a:latin typeface="Arial"/>
                <a:cs typeface="Arial"/>
              </a:rPr>
              <a:t>baisse </a:t>
            </a:r>
            <a:r>
              <a:rPr sz="1100" b="1" dirty="0">
                <a:latin typeface="Arial"/>
                <a:cs typeface="Arial"/>
              </a:rPr>
              <a:t>le </a:t>
            </a:r>
            <a:r>
              <a:rPr sz="1100" b="1" spc="-5" dirty="0">
                <a:latin typeface="Arial"/>
                <a:cs typeface="Arial"/>
              </a:rPr>
              <a:t>prix </a:t>
            </a:r>
            <a:r>
              <a:rPr sz="1100" b="1" dirty="0">
                <a:latin typeface="Arial"/>
                <a:cs typeface="Arial"/>
              </a:rPr>
              <a:t>de vente</a:t>
            </a:r>
            <a:r>
              <a:rPr sz="1100" dirty="0">
                <a:latin typeface="Arial"/>
                <a:cs typeface="Arial"/>
              </a:rPr>
              <a:t>. </a:t>
            </a:r>
            <a:r>
              <a:rPr sz="1100" spc="-5" dirty="0">
                <a:latin typeface="Arial"/>
                <a:cs typeface="Arial"/>
              </a:rPr>
              <a:t>En obtenant </a:t>
            </a:r>
            <a:r>
              <a:rPr sz="1100" dirty="0">
                <a:latin typeface="Arial"/>
                <a:cs typeface="Arial"/>
              </a:rPr>
              <a:t>des  </a:t>
            </a:r>
            <a:r>
              <a:rPr sz="1100" spc="-5" dirty="0">
                <a:latin typeface="Arial"/>
                <a:cs typeface="Arial"/>
              </a:rPr>
              <a:t>informations </a:t>
            </a:r>
            <a:r>
              <a:rPr sz="1100" dirty="0">
                <a:latin typeface="Arial"/>
                <a:cs typeface="Arial"/>
              </a:rPr>
              <a:t>justes </a:t>
            </a:r>
            <a:r>
              <a:rPr sz="1100" spc="-10" dirty="0">
                <a:latin typeface="Arial"/>
                <a:cs typeface="Arial"/>
              </a:rPr>
              <a:t>et </a:t>
            </a:r>
            <a:r>
              <a:rPr sz="1100" spc="-5" dirty="0">
                <a:latin typeface="Arial"/>
                <a:cs typeface="Arial"/>
              </a:rPr>
              <a:t>précises en </a:t>
            </a:r>
            <a:r>
              <a:rPr sz="1100" dirty="0">
                <a:latin typeface="Arial"/>
                <a:cs typeface="Arial"/>
              </a:rPr>
              <a:t>ce qui </a:t>
            </a:r>
            <a:r>
              <a:rPr sz="1100" spc="-5" dirty="0">
                <a:latin typeface="Arial"/>
                <a:cs typeface="Arial"/>
              </a:rPr>
              <a:t>concerne l’état </a:t>
            </a:r>
            <a:r>
              <a:rPr sz="1100" spc="-10" dirty="0">
                <a:latin typeface="Arial"/>
                <a:cs typeface="Arial"/>
              </a:rPr>
              <a:t>des </a:t>
            </a:r>
            <a:r>
              <a:rPr sz="1100" spc="-5" dirty="0">
                <a:latin typeface="Arial"/>
                <a:cs typeface="Arial"/>
              </a:rPr>
              <a:t>systèmes et des matériaux, vous connaitrez les  différents travaux </a:t>
            </a:r>
            <a:r>
              <a:rPr sz="1100" dirty="0">
                <a:latin typeface="Arial"/>
                <a:cs typeface="Arial"/>
              </a:rPr>
              <a:t>(et </a:t>
            </a:r>
            <a:r>
              <a:rPr sz="1100" spc="-5" dirty="0">
                <a:latin typeface="Arial"/>
                <a:cs typeface="Arial"/>
              </a:rPr>
              <a:t>les </a:t>
            </a:r>
            <a:r>
              <a:rPr sz="1100" dirty="0">
                <a:latin typeface="Arial"/>
                <a:cs typeface="Arial"/>
              </a:rPr>
              <a:t>dépenses) à </a:t>
            </a:r>
            <a:r>
              <a:rPr sz="1100" spc="-5" dirty="0">
                <a:latin typeface="Arial"/>
                <a:cs typeface="Arial"/>
              </a:rPr>
              <a:t>prévoir. Vous </a:t>
            </a:r>
            <a:r>
              <a:rPr sz="1100" dirty="0">
                <a:latin typeface="Arial"/>
                <a:cs typeface="Arial"/>
              </a:rPr>
              <a:t>serez donc </a:t>
            </a:r>
            <a:r>
              <a:rPr sz="1100" spc="-5" dirty="0">
                <a:latin typeface="Arial"/>
                <a:cs typeface="Arial"/>
              </a:rPr>
              <a:t>mieux </a:t>
            </a:r>
            <a:r>
              <a:rPr sz="1100" spc="-10" dirty="0">
                <a:latin typeface="Arial"/>
                <a:cs typeface="Arial"/>
              </a:rPr>
              <a:t>outillé </a:t>
            </a:r>
            <a:r>
              <a:rPr sz="1100" dirty="0">
                <a:latin typeface="Arial"/>
                <a:cs typeface="Arial"/>
              </a:rPr>
              <a:t>pour présenter au </a:t>
            </a:r>
            <a:r>
              <a:rPr sz="1100" spc="-5" dirty="0">
                <a:latin typeface="Arial"/>
                <a:cs typeface="Arial"/>
              </a:rPr>
              <a:t>vendeur </a:t>
            </a:r>
            <a:r>
              <a:rPr sz="1100" dirty="0">
                <a:latin typeface="Arial"/>
                <a:cs typeface="Arial"/>
              </a:rPr>
              <a:t>une  </a:t>
            </a:r>
            <a:r>
              <a:rPr sz="1100" spc="-5" dirty="0">
                <a:latin typeface="Arial"/>
                <a:cs typeface="Arial"/>
              </a:rPr>
              <a:t>nouvelle offre d’achat </a:t>
            </a:r>
            <a:r>
              <a:rPr sz="1100" dirty="0">
                <a:latin typeface="Arial"/>
                <a:cs typeface="Arial"/>
              </a:rPr>
              <a:t>qui </a:t>
            </a:r>
            <a:r>
              <a:rPr sz="1100" spc="-5" dirty="0">
                <a:latin typeface="Arial"/>
                <a:cs typeface="Arial"/>
              </a:rPr>
              <a:t>tiendra compte </a:t>
            </a:r>
            <a:r>
              <a:rPr sz="1100" dirty="0">
                <a:latin typeface="Arial"/>
                <a:cs typeface="Arial"/>
              </a:rPr>
              <a:t>du </a:t>
            </a:r>
            <a:r>
              <a:rPr sz="1100" spc="-5" dirty="0">
                <a:latin typeface="Arial"/>
                <a:cs typeface="Arial"/>
              </a:rPr>
              <a:t>coût </a:t>
            </a:r>
            <a:r>
              <a:rPr sz="1100" dirty="0">
                <a:latin typeface="Arial"/>
                <a:cs typeface="Arial"/>
              </a:rPr>
              <a:t>des </a:t>
            </a:r>
            <a:r>
              <a:rPr sz="1100" spc="-5" dirty="0">
                <a:latin typeface="Arial"/>
                <a:cs typeface="Arial"/>
              </a:rPr>
              <a:t>divers travaux d’envergure </a:t>
            </a:r>
            <a:r>
              <a:rPr sz="1100" dirty="0">
                <a:latin typeface="Arial"/>
                <a:cs typeface="Arial"/>
              </a:rPr>
              <a:t>à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venir.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13970" algn="just">
              <a:lnSpc>
                <a:spcPct val="103200"/>
              </a:lnSpc>
            </a:pPr>
            <a:r>
              <a:rPr sz="1100" b="1" dirty="0">
                <a:latin typeface="Arial"/>
                <a:cs typeface="Arial"/>
              </a:rPr>
              <a:t>Le </a:t>
            </a:r>
            <a:r>
              <a:rPr sz="1100" b="1" spc="-5" dirty="0">
                <a:latin typeface="Arial"/>
                <a:cs typeface="Arial"/>
              </a:rPr>
              <a:t>rapport préachat </a:t>
            </a:r>
            <a:r>
              <a:rPr sz="1100" b="1" dirty="0">
                <a:latin typeface="Arial"/>
                <a:cs typeface="Arial"/>
              </a:rPr>
              <a:t>a </a:t>
            </a:r>
            <a:r>
              <a:rPr sz="1100" b="1" spc="-5" dirty="0">
                <a:latin typeface="Arial"/>
                <a:cs typeface="Arial"/>
              </a:rPr>
              <a:t>son utilité pour déterminer </a:t>
            </a:r>
            <a:r>
              <a:rPr sz="1100" b="1" dirty="0">
                <a:latin typeface="Arial"/>
                <a:cs typeface="Arial"/>
              </a:rPr>
              <a:t>la </a:t>
            </a:r>
            <a:r>
              <a:rPr sz="1100" b="1" spc="-5" dirty="0">
                <a:latin typeface="Arial"/>
                <a:cs typeface="Arial"/>
              </a:rPr>
              <a:t>priorité </a:t>
            </a:r>
            <a:r>
              <a:rPr sz="1100" b="1" dirty="0">
                <a:latin typeface="Arial"/>
                <a:cs typeface="Arial"/>
              </a:rPr>
              <a:t>des </a:t>
            </a:r>
            <a:r>
              <a:rPr sz="1100" b="1" spc="-5" dirty="0">
                <a:latin typeface="Arial"/>
                <a:cs typeface="Arial"/>
              </a:rPr>
              <a:t>travaux </a:t>
            </a:r>
            <a:r>
              <a:rPr sz="1100" b="1" dirty="0">
                <a:latin typeface="Arial"/>
                <a:cs typeface="Arial"/>
              </a:rPr>
              <a:t>à </a:t>
            </a:r>
            <a:r>
              <a:rPr sz="1100" b="1" spc="-5" dirty="0">
                <a:latin typeface="Arial"/>
                <a:cs typeface="Arial"/>
              </a:rPr>
              <a:t>effectuer sur </a:t>
            </a:r>
            <a:r>
              <a:rPr sz="1100" b="1" dirty="0">
                <a:latin typeface="Arial"/>
                <a:cs typeface="Arial"/>
              </a:rPr>
              <a:t>la propriété</a:t>
            </a:r>
            <a:r>
              <a:rPr sz="1100" dirty="0">
                <a:latin typeface="Arial"/>
                <a:cs typeface="Arial"/>
              </a:rPr>
              <a:t>. </a:t>
            </a:r>
            <a:r>
              <a:rPr sz="1100" spc="-5" dirty="0">
                <a:latin typeface="Arial"/>
                <a:cs typeface="Arial"/>
              </a:rPr>
              <a:t>Vous  </a:t>
            </a:r>
            <a:r>
              <a:rPr sz="1100" dirty="0">
                <a:latin typeface="Arial"/>
                <a:cs typeface="Arial"/>
              </a:rPr>
              <a:t>pourrez </a:t>
            </a:r>
            <a:r>
              <a:rPr sz="1100" spc="-5" dirty="0">
                <a:latin typeface="Arial"/>
                <a:cs typeface="Arial"/>
              </a:rPr>
              <a:t>adapter le montant </a:t>
            </a:r>
            <a:r>
              <a:rPr sz="1100" dirty="0">
                <a:latin typeface="Arial"/>
                <a:cs typeface="Arial"/>
              </a:rPr>
              <a:t>de </a:t>
            </a:r>
            <a:r>
              <a:rPr sz="1100" spc="-5" dirty="0">
                <a:latin typeface="Arial"/>
                <a:cs typeface="Arial"/>
              </a:rPr>
              <a:t>votre emprunt hypothécaire selon les tâches </a:t>
            </a:r>
            <a:r>
              <a:rPr sz="1100" dirty="0">
                <a:latin typeface="Arial"/>
                <a:cs typeface="Arial"/>
              </a:rPr>
              <a:t>urgentes à </a:t>
            </a:r>
            <a:r>
              <a:rPr sz="1100" spc="-5" dirty="0">
                <a:latin typeface="Arial"/>
                <a:cs typeface="Arial"/>
              </a:rPr>
              <a:t>accomplir dès </a:t>
            </a:r>
            <a:r>
              <a:rPr sz="1100" dirty="0">
                <a:latin typeface="Arial"/>
                <a:cs typeface="Arial"/>
              </a:rPr>
              <a:t>votre </a:t>
            </a:r>
            <a:r>
              <a:rPr sz="1100" spc="-5" dirty="0">
                <a:latin typeface="Arial"/>
                <a:cs typeface="Arial"/>
              </a:rPr>
              <a:t>prise  </a:t>
            </a:r>
            <a:r>
              <a:rPr sz="1100" dirty="0">
                <a:latin typeface="Arial"/>
                <a:cs typeface="Arial"/>
              </a:rPr>
              <a:t>de possession, </a:t>
            </a:r>
            <a:r>
              <a:rPr sz="1100" spc="-5" dirty="0">
                <a:latin typeface="Arial"/>
                <a:cs typeface="Arial"/>
              </a:rPr>
              <a:t>puis planifier </a:t>
            </a:r>
            <a:r>
              <a:rPr sz="1100" dirty="0">
                <a:latin typeface="Arial"/>
                <a:cs typeface="Arial"/>
              </a:rPr>
              <a:t>un </a:t>
            </a:r>
            <a:r>
              <a:rPr sz="1100" spc="-5" dirty="0">
                <a:latin typeface="Arial"/>
                <a:cs typeface="Arial"/>
              </a:rPr>
              <a:t>budget </a:t>
            </a:r>
            <a:r>
              <a:rPr sz="1100" dirty="0">
                <a:latin typeface="Arial"/>
                <a:cs typeface="Arial"/>
              </a:rPr>
              <a:t>annuel </a:t>
            </a:r>
            <a:r>
              <a:rPr sz="1100" spc="-5" dirty="0">
                <a:latin typeface="Arial"/>
                <a:cs typeface="Arial"/>
              </a:rPr>
              <a:t>couvrant les autres travaux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effectuer, selon leur</a:t>
            </a:r>
            <a:r>
              <a:rPr sz="1100" spc="10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priorité.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129539">
              <a:lnSpc>
                <a:spcPct val="102699"/>
              </a:lnSpc>
            </a:pPr>
            <a:r>
              <a:rPr sz="1100" b="1" dirty="0">
                <a:latin typeface="Arial"/>
                <a:cs typeface="Arial"/>
              </a:rPr>
              <a:t>Le </a:t>
            </a:r>
            <a:r>
              <a:rPr sz="1100" b="1" spc="-5" dirty="0">
                <a:latin typeface="Arial"/>
                <a:cs typeface="Arial"/>
              </a:rPr>
              <a:t>rapport préachat </a:t>
            </a:r>
            <a:r>
              <a:rPr sz="1100" b="1" dirty="0">
                <a:latin typeface="Arial"/>
                <a:cs typeface="Arial"/>
              </a:rPr>
              <a:t>est </a:t>
            </a:r>
            <a:r>
              <a:rPr sz="1100" b="1" spc="-5" dirty="0">
                <a:latin typeface="Arial"/>
                <a:cs typeface="Arial"/>
              </a:rPr>
              <a:t>utilisé devant </a:t>
            </a:r>
            <a:r>
              <a:rPr sz="1100" b="1" dirty="0">
                <a:latin typeface="Arial"/>
                <a:cs typeface="Arial"/>
              </a:rPr>
              <a:t>la Cour </a:t>
            </a:r>
            <a:r>
              <a:rPr sz="1100" b="1" spc="-5" dirty="0">
                <a:latin typeface="Arial"/>
                <a:cs typeface="Arial"/>
              </a:rPr>
              <a:t>lors </a:t>
            </a:r>
            <a:r>
              <a:rPr sz="1100" b="1" dirty="0">
                <a:latin typeface="Arial"/>
                <a:cs typeface="Arial"/>
              </a:rPr>
              <a:t>de </a:t>
            </a:r>
            <a:r>
              <a:rPr sz="1100" b="1" spc="-5" dirty="0">
                <a:latin typeface="Arial"/>
                <a:cs typeface="Arial"/>
              </a:rPr>
              <a:t>poursuite judiciaire</a:t>
            </a:r>
            <a:r>
              <a:rPr sz="1100" spc="-5" dirty="0">
                <a:latin typeface="Arial"/>
                <a:cs typeface="Arial"/>
              </a:rPr>
              <a:t>. C’est la </a:t>
            </a:r>
            <a:r>
              <a:rPr sz="1100" dirty="0">
                <a:latin typeface="Arial"/>
                <a:cs typeface="Arial"/>
              </a:rPr>
              <a:t>raison </a:t>
            </a:r>
            <a:r>
              <a:rPr sz="1100" spc="-5" dirty="0">
                <a:latin typeface="Arial"/>
                <a:cs typeface="Arial"/>
              </a:rPr>
              <a:t>pour laquelle un  rapport d’inspection complet, mais clair et concis vous </a:t>
            </a:r>
            <a:r>
              <a:rPr sz="1100" dirty="0">
                <a:latin typeface="Arial"/>
                <a:cs typeface="Arial"/>
              </a:rPr>
              <a:t>sert </a:t>
            </a:r>
            <a:r>
              <a:rPr sz="1100" spc="-5" dirty="0">
                <a:latin typeface="Arial"/>
                <a:cs typeface="Arial"/>
              </a:rPr>
              <a:t>le mieux. Comme dans l’exemple de</a:t>
            </a:r>
            <a:r>
              <a:rPr sz="1100" spc="10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rapport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0509" y="2163064"/>
            <a:ext cx="7199630" cy="3599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6472" y="629272"/>
            <a:ext cx="5813619" cy="9176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7717" y="624509"/>
            <a:ext cx="6001385" cy="9221470"/>
          </a:xfrm>
          <a:custGeom>
            <a:avLst/>
            <a:gdLst/>
            <a:ahLst/>
            <a:cxnLst/>
            <a:rect l="l" t="t" r="r" b="b"/>
            <a:pathLst>
              <a:path w="6001384" h="9221470">
                <a:moveTo>
                  <a:pt x="0" y="9221470"/>
                </a:moveTo>
                <a:lnTo>
                  <a:pt x="6001258" y="9221470"/>
                </a:lnTo>
                <a:lnTo>
                  <a:pt x="6001258" y="0"/>
                </a:lnTo>
                <a:lnTo>
                  <a:pt x="0" y="0"/>
                </a:lnTo>
                <a:lnTo>
                  <a:pt x="0" y="922147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1595" y="629310"/>
            <a:ext cx="5942110" cy="9288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9142" y="624547"/>
            <a:ext cx="6059805" cy="9355455"/>
          </a:xfrm>
          <a:custGeom>
            <a:avLst/>
            <a:gdLst/>
            <a:ahLst/>
            <a:cxnLst/>
            <a:rect l="l" t="t" r="r" b="b"/>
            <a:pathLst>
              <a:path w="6059805" h="9355455">
                <a:moveTo>
                  <a:pt x="0" y="9355328"/>
                </a:moveTo>
                <a:lnTo>
                  <a:pt x="6059805" y="9355328"/>
                </a:lnTo>
                <a:lnTo>
                  <a:pt x="6059805" y="0"/>
                </a:lnTo>
                <a:lnTo>
                  <a:pt x="0" y="0"/>
                </a:lnTo>
                <a:lnTo>
                  <a:pt x="0" y="935532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0174" y="629208"/>
            <a:ext cx="5893596" cy="9212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8192" y="624573"/>
            <a:ext cx="6031865" cy="9279255"/>
          </a:xfrm>
          <a:custGeom>
            <a:avLst/>
            <a:gdLst/>
            <a:ahLst/>
            <a:cxnLst/>
            <a:rect l="l" t="t" r="r" b="b"/>
            <a:pathLst>
              <a:path w="6031865" h="9279255">
                <a:moveTo>
                  <a:pt x="0" y="9279001"/>
                </a:moveTo>
                <a:lnTo>
                  <a:pt x="6031865" y="9279001"/>
                </a:lnTo>
                <a:lnTo>
                  <a:pt x="6031865" y="0"/>
                </a:lnTo>
                <a:lnTo>
                  <a:pt x="0" y="0"/>
                </a:lnTo>
                <a:lnTo>
                  <a:pt x="0" y="927900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615" y="629235"/>
            <a:ext cx="5949294" cy="9299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474"/>
            <a:ext cx="6096000" cy="9345295"/>
          </a:xfrm>
          <a:custGeom>
            <a:avLst/>
            <a:gdLst/>
            <a:ahLst/>
            <a:cxnLst/>
            <a:rect l="l" t="t" r="r" b="b"/>
            <a:pathLst>
              <a:path w="6096000" h="9345295">
                <a:moveTo>
                  <a:pt x="0" y="9345041"/>
                </a:moveTo>
                <a:lnTo>
                  <a:pt x="6096000" y="9345041"/>
                </a:lnTo>
                <a:lnTo>
                  <a:pt x="6096000" y="0"/>
                </a:lnTo>
                <a:lnTo>
                  <a:pt x="0" y="0"/>
                </a:lnTo>
                <a:lnTo>
                  <a:pt x="0" y="934504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306" y="629330"/>
            <a:ext cx="5966432" cy="9355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568"/>
            <a:ext cx="6084570" cy="9364980"/>
          </a:xfrm>
          <a:custGeom>
            <a:avLst/>
            <a:gdLst/>
            <a:ahLst/>
            <a:cxnLst/>
            <a:rect l="l" t="t" r="r" b="b"/>
            <a:pathLst>
              <a:path w="6084570" h="9364980">
                <a:moveTo>
                  <a:pt x="0" y="9364599"/>
                </a:moveTo>
                <a:lnTo>
                  <a:pt x="6084570" y="9364599"/>
                </a:lnTo>
                <a:lnTo>
                  <a:pt x="6084570" y="0"/>
                </a:lnTo>
                <a:lnTo>
                  <a:pt x="0" y="0"/>
                </a:lnTo>
                <a:lnTo>
                  <a:pt x="0" y="9364599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0686" y="629330"/>
            <a:ext cx="5946365" cy="9338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8192" y="624568"/>
            <a:ext cx="6028055" cy="9384030"/>
          </a:xfrm>
          <a:custGeom>
            <a:avLst/>
            <a:gdLst/>
            <a:ahLst/>
            <a:cxnLst/>
            <a:rect l="l" t="t" r="r" b="b"/>
            <a:pathLst>
              <a:path w="6028055" h="9384030">
                <a:moveTo>
                  <a:pt x="0" y="9383649"/>
                </a:moveTo>
                <a:lnTo>
                  <a:pt x="6028055" y="9383649"/>
                </a:lnTo>
                <a:lnTo>
                  <a:pt x="6028055" y="0"/>
                </a:lnTo>
                <a:lnTo>
                  <a:pt x="0" y="0"/>
                </a:lnTo>
                <a:lnTo>
                  <a:pt x="0" y="9383649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190" y="629248"/>
            <a:ext cx="5930537" cy="9360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9142" y="624487"/>
            <a:ext cx="6063615" cy="9421495"/>
          </a:xfrm>
          <a:custGeom>
            <a:avLst/>
            <a:gdLst/>
            <a:ahLst/>
            <a:cxnLst/>
            <a:rect l="l" t="t" r="r" b="b"/>
            <a:pathLst>
              <a:path w="6063615" h="9421495">
                <a:moveTo>
                  <a:pt x="0" y="9421368"/>
                </a:moveTo>
                <a:lnTo>
                  <a:pt x="6063615" y="9421368"/>
                </a:lnTo>
                <a:lnTo>
                  <a:pt x="6063615" y="0"/>
                </a:lnTo>
                <a:lnTo>
                  <a:pt x="0" y="0"/>
                </a:lnTo>
                <a:lnTo>
                  <a:pt x="0" y="942136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649" y="629208"/>
            <a:ext cx="5905545" cy="9321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446"/>
            <a:ext cx="6096000" cy="9374505"/>
          </a:xfrm>
          <a:custGeom>
            <a:avLst/>
            <a:gdLst/>
            <a:ahLst/>
            <a:cxnLst/>
            <a:rect l="l" t="t" r="r" b="b"/>
            <a:pathLst>
              <a:path w="6096000" h="9374505">
                <a:moveTo>
                  <a:pt x="0" y="9374505"/>
                </a:moveTo>
                <a:lnTo>
                  <a:pt x="6096000" y="9374505"/>
                </a:lnTo>
                <a:lnTo>
                  <a:pt x="6096000" y="0"/>
                </a:lnTo>
                <a:lnTo>
                  <a:pt x="0" y="0"/>
                </a:lnTo>
                <a:lnTo>
                  <a:pt x="0" y="937450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1017" y="629311"/>
            <a:ext cx="5924295" cy="9351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549"/>
            <a:ext cx="6108065" cy="9389745"/>
          </a:xfrm>
          <a:custGeom>
            <a:avLst/>
            <a:gdLst/>
            <a:ahLst/>
            <a:cxnLst/>
            <a:rect l="l" t="t" r="r" b="b"/>
            <a:pathLst>
              <a:path w="6108065" h="9389745">
                <a:moveTo>
                  <a:pt x="0" y="9389618"/>
                </a:moveTo>
                <a:lnTo>
                  <a:pt x="6108065" y="9389618"/>
                </a:lnTo>
                <a:lnTo>
                  <a:pt x="6108065" y="0"/>
                </a:lnTo>
                <a:lnTo>
                  <a:pt x="0" y="0"/>
                </a:lnTo>
                <a:lnTo>
                  <a:pt x="0" y="938961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1352" y="629271"/>
            <a:ext cx="5966066" cy="932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8667" y="624508"/>
            <a:ext cx="6040755" cy="9393555"/>
          </a:xfrm>
          <a:custGeom>
            <a:avLst/>
            <a:gdLst/>
            <a:ahLst/>
            <a:cxnLst/>
            <a:rect l="l" t="t" r="r" b="b"/>
            <a:pathLst>
              <a:path w="6040755" h="9393555">
                <a:moveTo>
                  <a:pt x="0" y="9393047"/>
                </a:moveTo>
                <a:lnTo>
                  <a:pt x="6040755" y="9393047"/>
                </a:lnTo>
                <a:lnTo>
                  <a:pt x="6040755" y="0"/>
                </a:lnTo>
                <a:lnTo>
                  <a:pt x="0" y="0"/>
                </a:lnTo>
                <a:lnTo>
                  <a:pt x="0" y="9393047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572" y="589280"/>
            <a:ext cx="7030084" cy="527304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73025">
              <a:lnSpc>
                <a:spcPct val="103600"/>
              </a:lnSpc>
              <a:spcBef>
                <a:spcPts val="55"/>
              </a:spcBef>
            </a:pPr>
            <a:r>
              <a:rPr sz="1100" spc="-5" dirty="0">
                <a:latin typeface="Arial"/>
                <a:cs typeface="Arial"/>
              </a:rPr>
              <a:t>d’inspection préachat </a:t>
            </a:r>
            <a:r>
              <a:rPr sz="1100" dirty="0">
                <a:latin typeface="Arial"/>
                <a:cs typeface="Arial"/>
              </a:rPr>
              <a:t>qui </a:t>
            </a:r>
            <a:r>
              <a:rPr sz="1100" spc="-5" dirty="0">
                <a:latin typeface="Arial"/>
                <a:cs typeface="Arial"/>
              </a:rPr>
              <a:t>suit, il vous informe </a:t>
            </a:r>
            <a:r>
              <a:rPr sz="1100" dirty="0">
                <a:latin typeface="Arial"/>
                <a:cs typeface="Arial"/>
              </a:rPr>
              <a:t>bien des </a:t>
            </a:r>
            <a:r>
              <a:rPr sz="1100" spc="-5" dirty="0">
                <a:latin typeface="Arial"/>
                <a:cs typeface="Arial"/>
              </a:rPr>
              <a:t>vices décelés </a:t>
            </a:r>
            <a:r>
              <a:rPr sz="1100" spc="-10" dirty="0">
                <a:latin typeface="Arial"/>
                <a:cs typeface="Arial"/>
              </a:rPr>
              <a:t>et </a:t>
            </a:r>
            <a:r>
              <a:rPr sz="1100" dirty="0">
                <a:latin typeface="Arial"/>
                <a:cs typeface="Arial"/>
              </a:rPr>
              <a:t>de </a:t>
            </a:r>
            <a:r>
              <a:rPr sz="1100" spc="-5" dirty="0">
                <a:latin typeface="Arial"/>
                <a:cs typeface="Arial"/>
              </a:rPr>
              <a:t>leurs répercussions </a:t>
            </a:r>
            <a:r>
              <a:rPr sz="1100" dirty="0">
                <a:latin typeface="Arial"/>
                <a:cs typeface="Arial"/>
              </a:rPr>
              <a:t>sur </a:t>
            </a:r>
            <a:r>
              <a:rPr sz="1100" spc="-5" dirty="0">
                <a:latin typeface="Arial"/>
                <a:cs typeface="Arial"/>
              </a:rPr>
              <a:t>votre sécurité  </a:t>
            </a:r>
            <a:r>
              <a:rPr sz="1100" dirty="0">
                <a:latin typeface="Arial"/>
                <a:cs typeface="Arial"/>
              </a:rPr>
              <a:t>et </a:t>
            </a:r>
            <a:r>
              <a:rPr sz="1100" spc="-5" dirty="0">
                <a:latin typeface="Arial"/>
                <a:cs typeface="Arial"/>
              </a:rPr>
              <a:t>les éléments constituants votre éventuelle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demeure.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16510">
              <a:lnSpc>
                <a:spcPct val="103600"/>
              </a:lnSpc>
              <a:spcBef>
                <a:spcPts val="5"/>
              </a:spcBef>
            </a:pPr>
            <a:r>
              <a:rPr sz="1100" spc="-5" dirty="0">
                <a:latin typeface="Arial"/>
                <a:cs typeface="Arial"/>
              </a:rPr>
              <a:t>N’hésitez pas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confier votre inspection préachat </a:t>
            </a:r>
            <a:r>
              <a:rPr sz="1100" dirty="0">
                <a:latin typeface="Arial"/>
                <a:cs typeface="Arial"/>
              </a:rPr>
              <a:t>à nos </a:t>
            </a:r>
            <a:r>
              <a:rPr sz="1100" spc="-5" dirty="0">
                <a:latin typeface="Arial"/>
                <a:cs typeface="Arial"/>
              </a:rPr>
              <a:t>partenaires régionaux s’étant associés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notre plateforme  </a:t>
            </a:r>
            <a:r>
              <a:rPr sz="1100" dirty="0">
                <a:latin typeface="Arial"/>
                <a:cs typeface="Arial"/>
              </a:rPr>
              <a:t>de demande de </a:t>
            </a:r>
            <a:r>
              <a:rPr sz="1100" spc="-5" dirty="0">
                <a:latin typeface="Arial"/>
                <a:cs typeface="Arial"/>
              </a:rPr>
              <a:t>soumissions </a:t>
            </a:r>
            <a:r>
              <a:rPr sz="1100" dirty="0">
                <a:latin typeface="Arial"/>
                <a:cs typeface="Arial"/>
              </a:rPr>
              <a:t>en </a:t>
            </a:r>
            <a:r>
              <a:rPr sz="1100" spc="-5" dirty="0">
                <a:latin typeface="Arial"/>
                <a:cs typeface="Arial"/>
              </a:rPr>
              <a:t>ligne. Pour les contacter,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remplissez gratuitement le formulaire sur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cette</a:t>
            </a:r>
            <a:r>
              <a:rPr sz="1100" u="sng" spc="1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page</a:t>
            </a:r>
            <a:r>
              <a:rPr sz="110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12700" marR="392430">
              <a:lnSpc>
                <a:spcPct val="1032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Bientôt, jusqu’à </a:t>
            </a:r>
            <a:r>
              <a:rPr sz="1100" b="1" dirty="0">
                <a:latin typeface="Arial"/>
                <a:cs typeface="Arial"/>
              </a:rPr>
              <a:t>3 </a:t>
            </a:r>
            <a:r>
              <a:rPr sz="1100" b="1" spc="-5" dirty="0">
                <a:latin typeface="Arial"/>
                <a:cs typeface="Arial"/>
              </a:rPr>
              <a:t>offres vous seront dévoilées </a:t>
            </a:r>
            <a:r>
              <a:rPr sz="1100" spc="-5" dirty="0">
                <a:latin typeface="Arial"/>
                <a:cs typeface="Arial"/>
              </a:rPr>
              <a:t>(tout cela </a:t>
            </a:r>
            <a:r>
              <a:rPr sz="1100" dirty="0">
                <a:latin typeface="Arial"/>
                <a:cs typeface="Arial"/>
              </a:rPr>
              <a:t>sans </a:t>
            </a:r>
            <a:r>
              <a:rPr sz="1100" spc="-5" dirty="0">
                <a:latin typeface="Arial"/>
                <a:cs typeface="Arial"/>
              </a:rPr>
              <a:t>engagement). Vous n’aurez plus qu’à les  </a:t>
            </a:r>
            <a:r>
              <a:rPr sz="1100" dirty="0">
                <a:latin typeface="Arial"/>
                <a:cs typeface="Arial"/>
              </a:rPr>
              <a:t>comparer </a:t>
            </a:r>
            <a:r>
              <a:rPr sz="1100" spc="-10" dirty="0">
                <a:latin typeface="Arial"/>
                <a:cs typeface="Arial"/>
              </a:rPr>
              <a:t>et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contacter </a:t>
            </a:r>
            <a:r>
              <a:rPr sz="1100" spc="-10" dirty="0">
                <a:latin typeface="Arial"/>
                <a:cs typeface="Arial"/>
              </a:rPr>
              <a:t>le </a:t>
            </a:r>
            <a:r>
              <a:rPr sz="1100" spc="-5" dirty="0">
                <a:latin typeface="Arial"/>
                <a:cs typeface="Arial"/>
              </a:rPr>
              <a:t>professionnel semblant le mieux vous convenir pour l’inspection préachat de la  </a:t>
            </a:r>
            <a:r>
              <a:rPr sz="1100" dirty="0">
                <a:latin typeface="Arial"/>
                <a:cs typeface="Arial"/>
              </a:rPr>
              <a:t>propriété que </a:t>
            </a:r>
            <a:r>
              <a:rPr sz="1100" spc="-5" dirty="0">
                <a:latin typeface="Arial"/>
                <a:cs typeface="Arial"/>
              </a:rPr>
              <a:t>vous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ciblez.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889000">
              <a:lnSpc>
                <a:spcPct val="126899"/>
              </a:lnSpc>
              <a:spcBef>
                <a:spcPts val="925"/>
              </a:spcBef>
            </a:pPr>
            <a:r>
              <a:rPr sz="1600" spc="-5" dirty="0">
                <a:solidFill>
                  <a:srgbClr val="1A2E52"/>
                </a:solidFill>
                <a:latin typeface="Arial Black"/>
                <a:cs typeface="Arial Black"/>
              </a:rPr>
              <a:t>Le rapport d’inspection </a:t>
            </a:r>
            <a:r>
              <a:rPr sz="1600" dirty="0">
                <a:solidFill>
                  <a:srgbClr val="1A2E52"/>
                </a:solidFill>
                <a:latin typeface="Arial Black"/>
                <a:cs typeface="Arial Black"/>
              </a:rPr>
              <a:t>2018-2019 </a:t>
            </a:r>
            <a:r>
              <a:rPr sz="1600" spc="-5" dirty="0">
                <a:solidFill>
                  <a:srgbClr val="1A2E52"/>
                </a:solidFill>
                <a:latin typeface="Arial Black"/>
                <a:cs typeface="Arial Black"/>
              </a:rPr>
              <a:t>– </a:t>
            </a:r>
            <a:r>
              <a:rPr sz="1600" spc="-5" dirty="0">
                <a:solidFill>
                  <a:srgbClr val="00AF50"/>
                </a:solidFill>
                <a:latin typeface="Arial Black"/>
                <a:cs typeface="Arial Black"/>
              </a:rPr>
              <a:t>modèle existant et  analyse</a:t>
            </a:r>
            <a:endParaRPr sz="1600">
              <a:latin typeface="Arial Black"/>
              <a:cs typeface="Arial Black"/>
            </a:endParaRPr>
          </a:p>
          <a:p>
            <a:pPr marL="12700" marR="67310">
              <a:lnSpc>
                <a:spcPct val="103400"/>
              </a:lnSpc>
              <a:spcBef>
                <a:spcPts val="254"/>
              </a:spcBef>
            </a:pPr>
            <a:r>
              <a:rPr sz="1100" dirty="0">
                <a:latin typeface="Arial"/>
                <a:cs typeface="Arial"/>
              </a:rPr>
              <a:t>Il </a:t>
            </a:r>
            <a:r>
              <a:rPr sz="1100" spc="-10" dirty="0">
                <a:latin typeface="Arial"/>
                <a:cs typeface="Arial"/>
              </a:rPr>
              <a:t>arrive </a:t>
            </a:r>
            <a:r>
              <a:rPr sz="1100" spc="-5" dirty="0">
                <a:latin typeface="Arial"/>
                <a:cs typeface="Arial"/>
              </a:rPr>
              <a:t>souvent qu’un rapport d’inspection bien constitué rende bel </a:t>
            </a:r>
            <a:r>
              <a:rPr sz="1100" dirty="0">
                <a:latin typeface="Arial"/>
                <a:cs typeface="Arial"/>
              </a:rPr>
              <a:t>et </a:t>
            </a:r>
            <a:r>
              <a:rPr sz="1100" spc="-5" dirty="0">
                <a:latin typeface="Arial"/>
                <a:cs typeface="Arial"/>
              </a:rPr>
              <a:t>bien possible </a:t>
            </a:r>
            <a:r>
              <a:rPr sz="1100" dirty="0">
                <a:latin typeface="Arial"/>
                <a:cs typeface="Arial"/>
              </a:rPr>
              <a:t>le </a:t>
            </a:r>
            <a:r>
              <a:rPr sz="1100" spc="-5" dirty="0">
                <a:latin typeface="Arial"/>
                <a:cs typeface="Arial"/>
              </a:rPr>
              <a:t>règlement </a:t>
            </a:r>
            <a:r>
              <a:rPr sz="1100" spc="-10" dirty="0">
                <a:latin typeface="Arial"/>
                <a:cs typeface="Arial"/>
              </a:rPr>
              <a:t>de </a:t>
            </a:r>
            <a:r>
              <a:rPr sz="1100" spc="-5" dirty="0">
                <a:latin typeface="Arial"/>
                <a:cs typeface="Arial"/>
              </a:rPr>
              <a:t>différends,  voire d’exempter </a:t>
            </a:r>
            <a:r>
              <a:rPr sz="1100" dirty="0">
                <a:latin typeface="Arial"/>
                <a:cs typeface="Arial"/>
              </a:rPr>
              <a:t>des </a:t>
            </a:r>
            <a:r>
              <a:rPr sz="1100" spc="-5" dirty="0">
                <a:latin typeface="Arial"/>
                <a:cs typeface="Arial"/>
              </a:rPr>
              <a:t>contentieux regrettables. Dans les faits, </a:t>
            </a:r>
            <a:r>
              <a:rPr sz="1100" dirty="0">
                <a:latin typeface="Arial"/>
                <a:cs typeface="Arial"/>
              </a:rPr>
              <a:t>si </a:t>
            </a:r>
            <a:r>
              <a:rPr sz="1100" spc="-5" dirty="0">
                <a:latin typeface="Arial"/>
                <a:cs typeface="Arial"/>
              </a:rPr>
              <a:t>des imperfections </a:t>
            </a:r>
            <a:r>
              <a:rPr sz="1100" dirty="0">
                <a:latin typeface="Arial"/>
                <a:cs typeface="Arial"/>
              </a:rPr>
              <a:t>ou des </a:t>
            </a:r>
            <a:r>
              <a:rPr sz="1100" spc="-5" dirty="0">
                <a:latin typeface="Arial"/>
                <a:cs typeface="Arial"/>
              </a:rPr>
              <a:t>défectuosités sont  découvertes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la </a:t>
            </a:r>
            <a:r>
              <a:rPr sz="1100" dirty="0">
                <a:latin typeface="Arial"/>
                <a:cs typeface="Arial"/>
              </a:rPr>
              <a:t>suite </a:t>
            </a:r>
            <a:r>
              <a:rPr sz="1100" spc="-5" dirty="0">
                <a:latin typeface="Arial"/>
                <a:cs typeface="Arial"/>
              </a:rPr>
              <a:t>de l’achat d’une résidence, un rapport d’inspection </a:t>
            </a:r>
            <a:r>
              <a:rPr sz="1100" spc="-10" dirty="0">
                <a:latin typeface="Arial"/>
                <a:cs typeface="Arial"/>
              </a:rPr>
              <a:t>détaillé, </a:t>
            </a:r>
            <a:r>
              <a:rPr sz="1100" spc="-5" dirty="0">
                <a:latin typeface="Arial"/>
                <a:cs typeface="Arial"/>
              </a:rPr>
              <a:t>rédigé en bonne et due forme,  vient éclaircir la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situation.</a:t>
            </a:r>
            <a:endParaRPr sz="1100">
              <a:latin typeface="Arial"/>
              <a:cs typeface="Arial"/>
            </a:endParaRPr>
          </a:p>
          <a:p>
            <a:pPr marL="12700" marR="135255">
              <a:lnSpc>
                <a:spcPct val="103000"/>
              </a:lnSpc>
              <a:spcBef>
                <a:spcPts val="810"/>
              </a:spcBef>
            </a:pPr>
            <a:r>
              <a:rPr sz="1100" spc="-5" dirty="0">
                <a:latin typeface="Arial"/>
                <a:cs typeface="Arial"/>
              </a:rPr>
              <a:t>Plutôt </a:t>
            </a:r>
            <a:r>
              <a:rPr sz="1100" dirty="0">
                <a:latin typeface="Arial"/>
                <a:cs typeface="Arial"/>
              </a:rPr>
              <a:t>que </a:t>
            </a:r>
            <a:r>
              <a:rPr sz="1100" spc="-5" dirty="0">
                <a:latin typeface="Arial"/>
                <a:cs typeface="Arial"/>
              </a:rPr>
              <a:t>de s’en remettre aux dires du vendeur et de l’acheteur, </a:t>
            </a:r>
            <a:r>
              <a:rPr sz="1100" spc="-10" dirty="0">
                <a:latin typeface="Arial"/>
                <a:cs typeface="Arial"/>
              </a:rPr>
              <a:t>alors </a:t>
            </a:r>
            <a:r>
              <a:rPr sz="1100" spc="-5" dirty="0">
                <a:latin typeface="Arial"/>
                <a:cs typeface="Arial"/>
              </a:rPr>
              <a:t>qu’il n’est pas vraiment possible </a:t>
            </a:r>
            <a:r>
              <a:rPr sz="1100" dirty="0">
                <a:latin typeface="Arial"/>
                <a:cs typeface="Arial"/>
              </a:rPr>
              <a:t>de  </a:t>
            </a:r>
            <a:r>
              <a:rPr sz="1100" spc="-5" dirty="0">
                <a:latin typeface="Arial"/>
                <a:cs typeface="Arial"/>
              </a:rPr>
              <a:t>vérifier </a:t>
            </a:r>
            <a:r>
              <a:rPr sz="1100" spc="-10" dirty="0">
                <a:latin typeface="Arial"/>
                <a:cs typeface="Arial"/>
              </a:rPr>
              <a:t>leurs </a:t>
            </a:r>
            <a:r>
              <a:rPr sz="1100" spc="-5" dirty="0">
                <a:latin typeface="Arial"/>
                <a:cs typeface="Arial"/>
              </a:rPr>
              <a:t>déclarations, le rapport d’inspection préachat énonce précisément la responsabilité de l’un et de  l’autre. Par exemple, advenant une fondation </a:t>
            </a:r>
            <a:r>
              <a:rPr sz="1100" dirty="0">
                <a:latin typeface="Arial"/>
                <a:cs typeface="Arial"/>
              </a:rPr>
              <a:t>se fissure </a:t>
            </a:r>
            <a:r>
              <a:rPr sz="1100" spc="-5" dirty="0">
                <a:latin typeface="Arial"/>
                <a:cs typeface="Arial"/>
              </a:rPr>
              <a:t>légèrement </a:t>
            </a:r>
            <a:r>
              <a:rPr sz="1100" dirty="0">
                <a:latin typeface="Arial"/>
                <a:cs typeface="Arial"/>
              </a:rPr>
              <a:t>ou </a:t>
            </a:r>
            <a:r>
              <a:rPr sz="1100" spc="-5" dirty="0">
                <a:latin typeface="Arial"/>
                <a:cs typeface="Arial"/>
              </a:rPr>
              <a:t>une toiture </a:t>
            </a:r>
            <a:r>
              <a:rPr sz="1100" dirty="0">
                <a:latin typeface="Arial"/>
                <a:cs typeface="Arial"/>
              </a:rPr>
              <a:t>se mette à </a:t>
            </a:r>
            <a:r>
              <a:rPr sz="1100" spc="-5" dirty="0">
                <a:latin typeface="Arial"/>
                <a:cs typeface="Arial"/>
              </a:rPr>
              <a:t>couler, </a:t>
            </a:r>
            <a:r>
              <a:rPr sz="1100" dirty="0">
                <a:latin typeface="Arial"/>
                <a:cs typeface="Arial"/>
              </a:rPr>
              <a:t>un </a:t>
            </a:r>
            <a:r>
              <a:rPr sz="1100" spc="-5" dirty="0">
                <a:latin typeface="Arial"/>
                <a:cs typeface="Arial"/>
              </a:rPr>
              <a:t>rapport  d’inspection clair et concis indique </a:t>
            </a:r>
            <a:r>
              <a:rPr sz="1100" dirty="0">
                <a:latin typeface="Arial"/>
                <a:cs typeface="Arial"/>
              </a:rPr>
              <a:t>si ce </a:t>
            </a:r>
            <a:r>
              <a:rPr sz="1100" spc="-5" dirty="0">
                <a:latin typeface="Arial"/>
                <a:cs typeface="Arial"/>
              </a:rPr>
              <a:t>défaut existait </a:t>
            </a:r>
            <a:r>
              <a:rPr sz="1100" spc="-10" dirty="0">
                <a:latin typeface="Arial"/>
                <a:cs typeface="Arial"/>
              </a:rPr>
              <a:t>et </a:t>
            </a:r>
            <a:r>
              <a:rPr sz="1100" spc="-5" dirty="0">
                <a:latin typeface="Arial"/>
                <a:cs typeface="Arial"/>
              </a:rPr>
              <a:t>s’il était apparent avant l’acquisition de la</a:t>
            </a:r>
            <a:r>
              <a:rPr sz="1100" spc="1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propriété.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3000"/>
              </a:lnSpc>
              <a:spcBef>
                <a:spcPts val="825"/>
              </a:spcBef>
            </a:pPr>
            <a:r>
              <a:rPr sz="1100" spc="-5" dirty="0">
                <a:latin typeface="Arial"/>
                <a:cs typeface="Arial"/>
              </a:rPr>
              <a:t>Cependant, la précision du rapport d’inspection préachat doit être suffisante pour couper net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toute  tergiversation. En effet, </a:t>
            </a:r>
            <a:r>
              <a:rPr sz="1100" spc="-10" dirty="0">
                <a:latin typeface="Arial"/>
                <a:cs typeface="Arial"/>
              </a:rPr>
              <a:t>un </a:t>
            </a:r>
            <a:r>
              <a:rPr sz="1100" dirty="0">
                <a:latin typeface="Arial"/>
                <a:cs typeface="Arial"/>
              </a:rPr>
              <a:t>cas </a:t>
            </a:r>
            <a:r>
              <a:rPr sz="1100" spc="-5" dirty="0">
                <a:latin typeface="Arial"/>
                <a:cs typeface="Arial"/>
              </a:rPr>
              <a:t>non précisé ouvre </a:t>
            </a:r>
            <a:r>
              <a:rPr sz="1100" dirty="0">
                <a:latin typeface="Arial"/>
                <a:cs typeface="Arial"/>
              </a:rPr>
              <a:t>toute grande </a:t>
            </a:r>
            <a:r>
              <a:rPr sz="1100" spc="-5" dirty="0">
                <a:latin typeface="Arial"/>
                <a:cs typeface="Arial"/>
              </a:rPr>
              <a:t>la porte aux ambiguïtés. </a:t>
            </a:r>
            <a:r>
              <a:rPr sz="1100" dirty="0">
                <a:latin typeface="Arial"/>
                <a:cs typeface="Arial"/>
              </a:rPr>
              <a:t>Les </a:t>
            </a:r>
            <a:r>
              <a:rPr sz="1100" spc="-5" dirty="0">
                <a:latin typeface="Arial"/>
                <a:cs typeface="Arial"/>
              </a:rPr>
              <a:t>interprétations des  deux parties peuvent entrainer des négociations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n’en plus finir. </a:t>
            </a:r>
            <a:r>
              <a:rPr sz="1100" spc="-10" dirty="0">
                <a:latin typeface="Arial"/>
                <a:cs typeface="Arial"/>
              </a:rPr>
              <a:t>C’est </a:t>
            </a:r>
            <a:r>
              <a:rPr sz="1100" spc="-5" dirty="0">
                <a:latin typeface="Arial"/>
                <a:cs typeface="Arial"/>
              </a:rPr>
              <a:t>la raison pour laquelle de nombreux litiges  doivent </a:t>
            </a:r>
            <a:r>
              <a:rPr sz="1100" dirty="0">
                <a:latin typeface="Arial"/>
                <a:cs typeface="Arial"/>
              </a:rPr>
              <a:t>être </a:t>
            </a:r>
            <a:r>
              <a:rPr sz="1100" spc="-5" dirty="0">
                <a:latin typeface="Arial"/>
                <a:cs typeface="Arial"/>
              </a:rPr>
              <a:t>réglés devant </a:t>
            </a:r>
            <a:r>
              <a:rPr sz="1100" dirty="0">
                <a:latin typeface="Arial"/>
                <a:cs typeface="Arial"/>
              </a:rPr>
              <a:t>un </a:t>
            </a:r>
            <a:r>
              <a:rPr sz="1100" spc="-5" dirty="0">
                <a:latin typeface="Arial"/>
                <a:cs typeface="Arial"/>
              </a:rPr>
              <a:t>tribunal, </a:t>
            </a:r>
            <a:r>
              <a:rPr sz="1100" dirty="0">
                <a:latin typeface="Arial"/>
                <a:cs typeface="Arial"/>
              </a:rPr>
              <a:t>avec </a:t>
            </a:r>
            <a:r>
              <a:rPr sz="1100" spc="-5" dirty="0">
                <a:latin typeface="Arial"/>
                <a:cs typeface="Arial"/>
              </a:rPr>
              <a:t>tous </a:t>
            </a:r>
            <a:r>
              <a:rPr sz="1100" spc="-10" dirty="0">
                <a:latin typeface="Arial"/>
                <a:cs typeface="Arial"/>
              </a:rPr>
              <a:t>les </a:t>
            </a:r>
            <a:r>
              <a:rPr sz="1100" spc="-5" dirty="0">
                <a:latin typeface="Arial"/>
                <a:cs typeface="Arial"/>
              </a:rPr>
              <a:t>inconvénients </a:t>
            </a:r>
            <a:r>
              <a:rPr sz="1100" dirty="0">
                <a:latin typeface="Arial"/>
                <a:cs typeface="Arial"/>
              </a:rPr>
              <a:t>que </a:t>
            </a:r>
            <a:r>
              <a:rPr sz="1100" spc="-5" dirty="0">
                <a:latin typeface="Arial"/>
                <a:cs typeface="Arial"/>
              </a:rPr>
              <a:t>ces recours</a:t>
            </a:r>
            <a:r>
              <a:rPr sz="1100" spc="8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impliquent.</a:t>
            </a:r>
            <a:endParaRPr sz="1100">
              <a:latin typeface="Arial"/>
              <a:cs typeface="Arial"/>
            </a:endParaRPr>
          </a:p>
          <a:p>
            <a:pPr marL="12700" marR="14604">
              <a:lnSpc>
                <a:spcPct val="103299"/>
              </a:lnSpc>
              <a:spcBef>
                <a:spcPts val="810"/>
              </a:spcBef>
            </a:pPr>
            <a:r>
              <a:rPr sz="1100" spc="-5" dirty="0">
                <a:latin typeface="Arial"/>
                <a:cs typeface="Arial"/>
              </a:rPr>
              <a:t>Par contre, un rapport d’inspection parfaitement explicite avantage les règlements </a:t>
            </a:r>
            <a:r>
              <a:rPr sz="1100" dirty="0">
                <a:latin typeface="Arial"/>
                <a:cs typeface="Arial"/>
              </a:rPr>
              <a:t>sans </a:t>
            </a:r>
            <a:r>
              <a:rPr sz="1100" spc="-5" dirty="0">
                <a:latin typeface="Arial"/>
                <a:cs typeface="Arial"/>
              </a:rPr>
              <a:t>intervention judiciaire, les  </a:t>
            </a:r>
            <a:r>
              <a:rPr sz="1100" dirty="0">
                <a:latin typeface="Arial"/>
                <a:cs typeface="Arial"/>
              </a:rPr>
              <a:t>concessions </a:t>
            </a:r>
            <a:r>
              <a:rPr sz="1100" spc="-5" dirty="0">
                <a:latin typeface="Arial"/>
                <a:cs typeface="Arial"/>
              </a:rPr>
              <a:t>mutuelles et, par-dessus tout, protège autant le vendeur </a:t>
            </a:r>
            <a:r>
              <a:rPr sz="1100" dirty="0">
                <a:latin typeface="Arial"/>
                <a:cs typeface="Arial"/>
              </a:rPr>
              <a:t>que </a:t>
            </a:r>
            <a:r>
              <a:rPr sz="1100" spc="-5" dirty="0">
                <a:latin typeface="Arial"/>
                <a:cs typeface="Arial"/>
              </a:rPr>
              <a:t>l’acheteur en ne laissant place </a:t>
            </a:r>
            <a:r>
              <a:rPr sz="1100" dirty="0">
                <a:latin typeface="Arial"/>
                <a:cs typeface="Arial"/>
              </a:rPr>
              <a:t>à  aucune </a:t>
            </a:r>
            <a:r>
              <a:rPr sz="1100" spc="-5" dirty="0">
                <a:latin typeface="Arial"/>
                <a:cs typeface="Arial"/>
              </a:rPr>
              <a:t>équivoque quant </a:t>
            </a:r>
            <a:r>
              <a:rPr sz="1100" dirty="0">
                <a:latin typeface="Arial"/>
                <a:cs typeface="Arial"/>
              </a:rPr>
              <a:t>aux </a:t>
            </a:r>
            <a:r>
              <a:rPr sz="1100" spc="-5" dirty="0">
                <a:latin typeface="Arial"/>
                <a:cs typeface="Arial"/>
              </a:rPr>
              <a:t>obligations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chacun.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72795" y="6240145"/>
          <a:ext cx="7016115" cy="23442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1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2917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223E6F"/>
                      </a:solidFill>
                      <a:prstDash val="solid"/>
                    </a:lnL>
                    <a:lnR w="28575">
                      <a:solidFill>
                        <a:srgbClr val="223E6F"/>
                      </a:solidFill>
                      <a:prstDash val="solid"/>
                    </a:lnR>
                    <a:lnT w="28575">
                      <a:solidFill>
                        <a:srgbClr val="223E6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223E6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5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Prix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minimum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3C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5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Prix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maximum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3C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5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Moyenne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223E6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3C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307">
                <a:tc>
                  <a:txBody>
                    <a:bodyPr/>
                    <a:lstStyle/>
                    <a:p>
                      <a:pPr marL="66675">
                        <a:lnSpc>
                          <a:spcPts val="1275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Coût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d’une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inspection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préachat en</a:t>
                      </a:r>
                      <a:r>
                        <a:rPr sz="11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223E6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223E6F"/>
                      </a:solidFill>
                      <a:prstDash val="solid"/>
                    </a:lnB>
                    <a:solidFill>
                      <a:srgbClr val="003C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440,00 $ +</a:t>
                      </a:r>
                      <a:r>
                        <a:rPr sz="1100" spc="-4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tx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223E6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560,00 $ +</a:t>
                      </a:r>
                      <a:r>
                        <a:rPr sz="1100" spc="-4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tx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223E6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500,00 $ +</a:t>
                      </a:r>
                      <a:r>
                        <a:rPr sz="1100" spc="-4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003C6B"/>
                          </a:solidFill>
                          <a:latin typeface="Arial"/>
                          <a:cs typeface="Arial"/>
                        </a:rPr>
                        <a:t>tx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223E6F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223E6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58572" y="8867343"/>
            <a:ext cx="6985634" cy="3663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65"/>
              </a:spcBef>
            </a:pPr>
            <a:r>
              <a:rPr sz="1100" spc="-5" dirty="0">
                <a:latin typeface="Arial"/>
                <a:cs typeface="Arial"/>
              </a:rPr>
              <a:t>Un </a:t>
            </a:r>
            <a:r>
              <a:rPr sz="1100" dirty="0">
                <a:latin typeface="Arial"/>
                <a:cs typeface="Arial"/>
              </a:rPr>
              <a:t>inspecteur en </a:t>
            </a:r>
            <a:r>
              <a:rPr sz="1100" spc="-5" dirty="0">
                <a:latin typeface="Arial"/>
                <a:cs typeface="Arial"/>
              </a:rPr>
              <a:t>bâtiment </a:t>
            </a:r>
            <a:r>
              <a:rPr sz="1100" dirty="0">
                <a:latin typeface="Arial"/>
                <a:cs typeface="Arial"/>
              </a:rPr>
              <a:t>a </a:t>
            </a:r>
            <a:r>
              <a:rPr sz="1100" spc="-5" dirty="0">
                <a:latin typeface="Arial"/>
                <a:cs typeface="Arial"/>
              </a:rPr>
              <a:t>gentiment </a:t>
            </a:r>
            <a:r>
              <a:rPr sz="1100" dirty="0">
                <a:latin typeface="Arial"/>
                <a:cs typeface="Arial"/>
              </a:rPr>
              <a:t>accepté </a:t>
            </a:r>
            <a:r>
              <a:rPr sz="1100" spc="-10" dirty="0">
                <a:latin typeface="Arial"/>
                <a:cs typeface="Arial"/>
              </a:rPr>
              <a:t>de </a:t>
            </a:r>
            <a:r>
              <a:rPr sz="1100" dirty="0">
                <a:latin typeface="Arial"/>
                <a:cs typeface="Arial"/>
              </a:rPr>
              <a:t>nous </a:t>
            </a:r>
            <a:r>
              <a:rPr sz="1100" spc="-5" dirty="0">
                <a:latin typeface="Arial"/>
                <a:cs typeface="Arial"/>
              </a:rPr>
              <a:t>envoyer </a:t>
            </a:r>
            <a:r>
              <a:rPr sz="1100" dirty="0">
                <a:latin typeface="Arial"/>
                <a:cs typeface="Arial"/>
              </a:rPr>
              <a:t>un </a:t>
            </a:r>
            <a:r>
              <a:rPr sz="1100" spc="-5" dirty="0">
                <a:latin typeface="Arial"/>
                <a:cs typeface="Arial"/>
              </a:rPr>
              <a:t>exemple </a:t>
            </a:r>
            <a:r>
              <a:rPr sz="1100" dirty="0">
                <a:latin typeface="Arial"/>
                <a:cs typeface="Arial"/>
              </a:rPr>
              <a:t>récent </a:t>
            </a:r>
            <a:r>
              <a:rPr sz="1100" spc="-5" dirty="0">
                <a:latin typeface="Arial"/>
                <a:cs typeface="Arial"/>
              </a:rPr>
              <a:t>de rapport d’inspection pour  aider </a:t>
            </a:r>
            <a:r>
              <a:rPr sz="1100" dirty="0">
                <a:latin typeface="Arial"/>
                <a:cs typeface="Arial"/>
              </a:rPr>
              <a:t>nos </a:t>
            </a:r>
            <a:r>
              <a:rPr sz="1100" spc="-5" dirty="0">
                <a:latin typeface="Arial"/>
                <a:cs typeface="Arial"/>
              </a:rPr>
              <a:t>lecteurs. </a:t>
            </a:r>
            <a:r>
              <a:rPr sz="1100" b="1" spc="-5" dirty="0">
                <a:latin typeface="Arial"/>
                <a:cs typeface="Arial"/>
              </a:rPr>
              <a:t>Voyons </a:t>
            </a:r>
            <a:r>
              <a:rPr sz="1100" b="1" dirty="0">
                <a:latin typeface="Arial"/>
                <a:cs typeface="Arial"/>
              </a:rPr>
              <a:t>donc </a:t>
            </a:r>
            <a:r>
              <a:rPr sz="1100" b="1" spc="-5" dirty="0">
                <a:latin typeface="Arial"/>
                <a:cs typeface="Arial"/>
              </a:rPr>
              <a:t>ensemble </a:t>
            </a:r>
            <a:r>
              <a:rPr sz="1100" b="1" dirty="0">
                <a:latin typeface="Arial"/>
                <a:cs typeface="Arial"/>
              </a:rPr>
              <a:t>ce </a:t>
            </a:r>
            <a:r>
              <a:rPr sz="1100" b="1" spc="-5" dirty="0">
                <a:latin typeface="Arial"/>
                <a:cs typeface="Arial"/>
              </a:rPr>
              <a:t>document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!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1060" y="6267450"/>
            <a:ext cx="4319905" cy="1979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770" y="629207"/>
            <a:ext cx="5935907" cy="9369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446"/>
            <a:ext cx="6090920" cy="9393555"/>
          </a:xfrm>
          <a:custGeom>
            <a:avLst/>
            <a:gdLst/>
            <a:ahLst/>
            <a:cxnLst/>
            <a:rect l="l" t="t" r="r" b="b"/>
            <a:pathLst>
              <a:path w="6090920" h="9393555">
                <a:moveTo>
                  <a:pt x="0" y="9393555"/>
                </a:moveTo>
                <a:lnTo>
                  <a:pt x="6090920" y="9393555"/>
                </a:lnTo>
                <a:lnTo>
                  <a:pt x="6090920" y="0"/>
                </a:lnTo>
                <a:lnTo>
                  <a:pt x="0" y="0"/>
                </a:lnTo>
                <a:lnTo>
                  <a:pt x="0" y="939355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310" y="629268"/>
            <a:ext cx="5912465" cy="9332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507"/>
            <a:ext cx="6081395" cy="9392920"/>
          </a:xfrm>
          <a:custGeom>
            <a:avLst/>
            <a:gdLst/>
            <a:ahLst/>
            <a:cxnLst/>
            <a:rect l="l" t="t" r="r" b="b"/>
            <a:pathLst>
              <a:path w="6081395" h="9392920">
                <a:moveTo>
                  <a:pt x="0" y="9392666"/>
                </a:moveTo>
                <a:lnTo>
                  <a:pt x="6081395" y="9392666"/>
                </a:lnTo>
                <a:lnTo>
                  <a:pt x="6081395" y="0"/>
                </a:lnTo>
                <a:lnTo>
                  <a:pt x="0" y="0"/>
                </a:lnTo>
                <a:lnTo>
                  <a:pt x="0" y="9392666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34" y="629268"/>
            <a:ext cx="5930466" cy="9269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507"/>
            <a:ext cx="6083935" cy="9358630"/>
          </a:xfrm>
          <a:custGeom>
            <a:avLst/>
            <a:gdLst/>
            <a:ahLst/>
            <a:cxnLst/>
            <a:rect l="l" t="t" r="r" b="b"/>
            <a:pathLst>
              <a:path w="6083934" h="9358630">
                <a:moveTo>
                  <a:pt x="0" y="9358630"/>
                </a:moveTo>
                <a:lnTo>
                  <a:pt x="6083935" y="9358630"/>
                </a:lnTo>
                <a:lnTo>
                  <a:pt x="6083935" y="0"/>
                </a:lnTo>
                <a:lnTo>
                  <a:pt x="0" y="0"/>
                </a:lnTo>
                <a:lnTo>
                  <a:pt x="0" y="935863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294" y="629321"/>
            <a:ext cx="5945120" cy="9292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559"/>
            <a:ext cx="6106160" cy="9367520"/>
          </a:xfrm>
          <a:custGeom>
            <a:avLst/>
            <a:gdLst/>
            <a:ahLst/>
            <a:cxnLst/>
            <a:rect l="l" t="t" r="r" b="b"/>
            <a:pathLst>
              <a:path w="6106159" h="9367520">
                <a:moveTo>
                  <a:pt x="0" y="9367266"/>
                </a:moveTo>
                <a:lnTo>
                  <a:pt x="6106160" y="9367266"/>
                </a:lnTo>
                <a:lnTo>
                  <a:pt x="6106160" y="0"/>
                </a:lnTo>
                <a:lnTo>
                  <a:pt x="0" y="0"/>
                </a:lnTo>
                <a:lnTo>
                  <a:pt x="0" y="9367266"/>
                </a:lnTo>
                <a:close/>
              </a:path>
            </a:pathLst>
          </a:custGeom>
          <a:ln w="9524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756" y="629305"/>
            <a:ext cx="5944450" cy="9291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44"/>
            <a:ext cx="6127115" cy="9359265"/>
          </a:xfrm>
          <a:custGeom>
            <a:avLst/>
            <a:gdLst/>
            <a:ahLst/>
            <a:cxnLst/>
            <a:rect l="l" t="t" r="r" b="b"/>
            <a:pathLst>
              <a:path w="6127115" h="9359265">
                <a:moveTo>
                  <a:pt x="0" y="9359011"/>
                </a:moveTo>
                <a:lnTo>
                  <a:pt x="6127115" y="9359011"/>
                </a:lnTo>
                <a:lnTo>
                  <a:pt x="6127115" y="0"/>
                </a:lnTo>
                <a:lnTo>
                  <a:pt x="0" y="0"/>
                </a:lnTo>
                <a:lnTo>
                  <a:pt x="0" y="935901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1059" y="629239"/>
            <a:ext cx="5926416" cy="9354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478"/>
            <a:ext cx="6102985" cy="9393555"/>
          </a:xfrm>
          <a:custGeom>
            <a:avLst/>
            <a:gdLst/>
            <a:ahLst/>
            <a:cxnLst/>
            <a:rect l="l" t="t" r="r" b="b"/>
            <a:pathLst>
              <a:path w="6102984" h="9393555">
                <a:moveTo>
                  <a:pt x="0" y="9393047"/>
                </a:moveTo>
                <a:lnTo>
                  <a:pt x="6102985" y="9393047"/>
                </a:lnTo>
                <a:lnTo>
                  <a:pt x="6102985" y="0"/>
                </a:lnTo>
                <a:lnTo>
                  <a:pt x="0" y="0"/>
                </a:lnTo>
                <a:lnTo>
                  <a:pt x="0" y="9393047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424" y="629268"/>
            <a:ext cx="5918277" cy="9341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505"/>
            <a:ext cx="6087745" cy="9365615"/>
          </a:xfrm>
          <a:custGeom>
            <a:avLst/>
            <a:gdLst/>
            <a:ahLst/>
            <a:cxnLst/>
            <a:rect l="l" t="t" r="r" b="b"/>
            <a:pathLst>
              <a:path w="6087745" h="9365615">
                <a:moveTo>
                  <a:pt x="0" y="9365615"/>
                </a:moveTo>
                <a:lnTo>
                  <a:pt x="6087364" y="9365615"/>
                </a:lnTo>
                <a:lnTo>
                  <a:pt x="6087364" y="0"/>
                </a:lnTo>
                <a:lnTo>
                  <a:pt x="0" y="0"/>
                </a:lnTo>
                <a:lnTo>
                  <a:pt x="0" y="936561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198" y="629269"/>
            <a:ext cx="5879946" cy="9281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9142" y="624505"/>
            <a:ext cx="6076950" cy="9355455"/>
          </a:xfrm>
          <a:custGeom>
            <a:avLst/>
            <a:gdLst/>
            <a:ahLst/>
            <a:cxnLst/>
            <a:rect l="l" t="t" r="r" b="b"/>
            <a:pathLst>
              <a:path w="6076950" h="9355455">
                <a:moveTo>
                  <a:pt x="0" y="9355455"/>
                </a:moveTo>
                <a:lnTo>
                  <a:pt x="6076823" y="9355455"/>
                </a:lnTo>
                <a:lnTo>
                  <a:pt x="6076823" y="0"/>
                </a:lnTo>
                <a:lnTo>
                  <a:pt x="0" y="0"/>
                </a:lnTo>
                <a:lnTo>
                  <a:pt x="0" y="935545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977" y="629255"/>
            <a:ext cx="5919698" cy="9343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9142" y="624493"/>
            <a:ext cx="6059805" cy="9375140"/>
          </a:xfrm>
          <a:custGeom>
            <a:avLst/>
            <a:gdLst/>
            <a:ahLst/>
            <a:cxnLst/>
            <a:rect l="l" t="t" r="r" b="b"/>
            <a:pathLst>
              <a:path w="6059805" h="9375140">
                <a:moveTo>
                  <a:pt x="0" y="9375140"/>
                </a:moveTo>
                <a:lnTo>
                  <a:pt x="6059805" y="9375140"/>
                </a:lnTo>
                <a:lnTo>
                  <a:pt x="6059805" y="0"/>
                </a:lnTo>
                <a:lnTo>
                  <a:pt x="0" y="0"/>
                </a:lnTo>
                <a:lnTo>
                  <a:pt x="0" y="937514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8689" y="629265"/>
            <a:ext cx="5928670" cy="927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8667" y="624503"/>
            <a:ext cx="6053455" cy="9374505"/>
          </a:xfrm>
          <a:custGeom>
            <a:avLst/>
            <a:gdLst/>
            <a:ahLst/>
            <a:cxnLst/>
            <a:rect l="l" t="t" r="r" b="b"/>
            <a:pathLst>
              <a:path w="6053455" h="9374505">
                <a:moveTo>
                  <a:pt x="0" y="9374378"/>
                </a:moveTo>
                <a:lnTo>
                  <a:pt x="6053455" y="9374378"/>
                </a:lnTo>
                <a:lnTo>
                  <a:pt x="6053455" y="0"/>
                </a:lnTo>
                <a:lnTo>
                  <a:pt x="0" y="0"/>
                </a:lnTo>
                <a:lnTo>
                  <a:pt x="0" y="9374378"/>
                </a:lnTo>
                <a:close/>
              </a:path>
            </a:pathLst>
          </a:custGeom>
          <a:ln w="9524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616" y="2131449"/>
            <a:ext cx="7176921" cy="5945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492" y="1985898"/>
            <a:ext cx="7318375" cy="6096000"/>
          </a:xfrm>
          <a:custGeom>
            <a:avLst/>
            <a:gdLst/>
            <a:ahLst/>
            <a:cxnLst/>
            <a:rect l="l" t="t" r="r" b="b"/>
            <a:pathLst>
              <a:path w="7318375" h="6096000">
                <a:moveTo>
                  <a:pt x="0" y="6095873"/>
                </a:moveTo>
                <a:lnTo>
                  <a:pt x="7318375" y="6095873"/>
                </a:lnTo>
                <a:lnTo>
                  <a:pt x="7318375" y="0"/>
                </a:lnTo>
                <a:lnTo>
                  <a:pt x="0" y="0"/>
                </a:lnTo>
                <a:lnTo>
                  <a:pt x="0" y="6095873"/>
                </a:lnTo>
                <a:close/>
              </a:path>
            </a:pathLst>
          </a:custGeom>
          <a:ln w="9525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008" y="629268"/>
            <a:ext cx="5897030" cy="9308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505"/>
            <a:ext cx="6080125" cy="9368155"/>
          </a:xfrm>
          <a:custGeom>
            <a:avLst/>
            <a:gdLst/>
            <a:ahLst/>
            <a:cxnLst/>
            <a:rect l="l" t="t" r="r" b="b"/>
            <a:pathLst>
              <a:path w="6080125" h="9368155">
                <a:moveTo>
                  <a:pt x="0" y="9368155"/>
                </a:moveTo>
                <a:lnTo>
                  <a:pt x="6079998" y="9368155"/>
                </a:lnTo>
                <a:lnTo>
                  <a:pt x="6079998" y="0"/>
                </a:lnTo>
                <a:lnTo>
                  <a:pt x="0" y="0"/>
                </a:lnTo>
                <a:lnTo>
                  <a:pt x="0" y="936815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687" y="629211"/>
            <a:ext cx="5992402" cy="9352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448"/>
            <a:ext cx="6132830" cy="9361805"/>
          </a:xfrm>
          <a:custGeom>
            <a:avLst/>
            <a:gdLst/>
            <a:ahLst/>
            <a:cxnLst/>
            <a:rect l="l" t="t" r="r" b="b"/>
            <a:pathLst>
              <a:path w="6132830" h="9361805">
                <a:moveTo>
                  <a:pt x="0" y="9361805"/>
                </a:moveTo>
                <a:lnTo>
                  <a:pt x="6132830" y="9361805"/>
                </a:lnTo>
                <a:lnTo>
                  <a:pt x="6132830" y="0"/>
                </a:lnTo>
                <a:lnTo>
                  <a:pt x="0" y="0"/>
                </a:lnTo>
                <a:lnTo>
                  <a:pt x="0" y="936180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385" y="629279"/>
            <a:ext cx="5918839" cy="9342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17"/>
            <a:ext cx="6116955" cy="9366885"/>
          </a:xfrm>
          <a:custGeom>
            <a:avLst/>
            <a:gdLst/>
            <a:ahLst/>
            <a:cxnLst/>
            <a:rect l="l" t="t" r="r" b="b"/>
            <a:pathLst>
              <a:path w="6116955" h="9366885">
                <a:moveTo>
                  <a:pt x="0" y="9366504"/>
                </a:moveTo>
                <a:lnTo>
                  <a:pt x="6116955" y="9366504"/>
                </a:lnTo>
                <a:lnTo>
                  <a:pt x="6116955" y="0"/>
                </a:lnTo>
                <a:lnTo>
                  <a:pt x="0" y="0"/>
                </a:lnTo>
                <a:lnTo>
                  <a:pt x="0" y="9366504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1657" y="629269"/>
            <a:ext cx="5966420" cy="9326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507"/>
            <a:ext cx="6135370" cy="9357360"/>
          </a:xfrm>
          <a:custGeom>
            <a:avLst/>
            <a:gdLst/>
            <a:ahLst/>
            <a:cxnLst/>
            <a:rect l="l" t="t" r="r" b="b"/>
            <a:pathLst>
              <a:path w="6135370" h="9357360">
                <a:moveTo>
                  <a:pt x="0" y="9357360"/>
                </a:moveTo>
                <a:lnTo>
                  <a:pt x="6135243" y="9357360"/>
                </a:lnTo>
                <a:lnTo>
                  <a:pt x="6135243" y="0"/>
                </a:lnTo>
                <a:lnTo>
                  <a:pt x="0" y="0"/>
                </a:lnTo>
                <a:lnTo>
                  <a:pt x="0" y="935736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2873" y="629267"/>
            <a:ext cx="6004566" cy="9371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517" y="624505"/>
            <a:ext cx="6167120" cy="9380855"/>
          </a:xfrm>
          <a:custGeom>
            <a:avLst/>
            <a:gdLst/>
            <a:ahLst/>
            <a:cxnLst/>
            <a:rect l="l" t="t" r="r" b="b"/>
            <a:pathLst>
              <a:path w="6167120" h="9380855">
                <a:moveTo>
                  <a:pt x="0" y="9380728"/>
                </a:moveTo>
                <a:lnTo>
                  <a:pt x="6167120" y="9380728"/>
                </a:lnTo>
                <a:lnTo>
                  <a:pt x="6167120" y="0"/>
                </a:lnTo>
                <a:lnTo>
                  <a:pt x="0" y="0"/>
                </a:lnTo>
                <a:lnTo>
                  <a:pt x="0" y="938072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1008" y="629268"/>
            <a:ext cx="5923822" cy="9350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507"/>
            <a:ext cx="6100445" cy="9359900"/>
          </a:xfrm>
          <a:custGeom>
            <a:avLst/>
            <a:gdLst/>
            <a:ahLst/>
            <a:cxnLst/>
            <a:rect l="l" t="t" r="r" b="b"/>
            <a:pathLst>
              <a:path w="6100445" h="9359900">
                <a:moveTo>
                  <a:pt x="0" y="9359900"/>
                </a:moveTo>
                <a:lnTo>
                  <a:pt x="6100318" y="9359900"/>
                </a:lnTo>
                <a:lnTo>
                  <a:pt x="6100318" y="0"/>
                </a:lnTo>
                <a:lnTo>
                  <a:pt x="0" y="0"/>
                </a:lnTo>
                <a:lnTo>
                  <a:pt x="0" y="935990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976" y="629264"/>
            <a:ext cx="5980241" cy="9347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500"/>
            <a:ext cx="6113145" cy="9386570"/>
          </a:xfrm>
          <a:custGeom>
            <a:avLst/>
            <a:gdLst/>
            <a:ahLst/>
            <a:cxnLst/>
            <a:rect l="l" t="t" r="r" b="b"/>
            <a:pathLst>
              <a:path w="6113145" h="9386570">
                <a:moveTo>
                  <a:pt x="0" y="9386316"/>
                </a:moveTo>
                <a:lnTo>
                  <a:pt x="6113145" y="9386316"/>
                </a:lnTo>
                <a:lnTo>
                  <a:pt x="6113145" y="0"/>
                </a:lnTo>
                <a:lnTo>
                  <a:pt x="0" y="0"/>
                </a:lnTo>
                <a:lnTo>
                  <a:pt x="0" y="9386316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8590" y="629241"/>
            <a:ext cx="5934169" cy="9298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479"/>
            <a:ext cx="6116955" cy="9365615"/>
          </a:xfrm>
          <a:custGeom>
            <a:avLst/>
            <a:gdLst/>
            <a:ahLst/>
            <a:cxnLst/>
            <a:rect l="l" t="t" r="r" b="b"/>
            <a:pathLst>
              <a:path w="6116955" h="9365615">
                <a:moveTo>
                  <a:pt x="0" y="9365615"/>
                </a:moveTo>
                <a:lnTo>
                  <a:pt x="6116955" y="9365615"/>
                </a:lnTo>
                <a:lnTo>
                  <a:pt x="6116955" y="0"/>
                </a:lnTo>
                <a:lnTo>
                  <a:pt x="0" y="0"/>
                </a:lnTo>
                <a:lnTo>
                  <a:pt x="0" y="9365615"/>
                </a:lnTo>
                <a:close/>
              </a:path>
            </a:pathLst>
          </a:custGeom>
          <a:ln w="9524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110" y="629323"/>
            <a:ext cx="5904813" cy="9320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61"/>
            <a:ext cx="6116955" cy="9366250"/>
          </a:xfrm>
          <a:custGeom>
            <a:avLst/>
            <a:gdLst/>
            <a:ahLst/>
            <a:cxnLst/>
            <a:rect l="l" t="t" r="r" b="b"/>
            <a:pathLst>
              <a:path w="6116955" h="9366250">
                <a:moveTo>
                  <a:pt x="0" y="9365996"/>
                </a:moveTo>
                <a:lnTo>
                  <a:pt x="6116955" y="9365996"/>
                </a:lnTo>
                <a:lnTo>
                  <a:pt x="6116955" y="0"/>
                </a:lnTo>
                <a:lnTo>
                  <a:pt x="0" y="0"/>
                </a:lnTo>
                <a:lnTo>
                  <a:pt x="0" y="9365996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342" y="629260"/>
            <a:ext cx="5983687" cy="9296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498"/>
            <a:ext cx="6108700" cy="9335135"/>
          </a:xfrm>
          <a:custGeom>
            <a:avLst/>
            <a:gdLst/>
            <a:ahLst/>
            <a:cxnLst/>
            <a:rect l="l" t="t" r="r" b="b"/>
            <a:pathLst>
              <a:path w="6108700" h="9335135">
                <a:moveTo>
                  <a:pt x="0" y="9335135"/>
                </a:moveTo>
                <a:lnTo>
                  <a:pt x="6108700" y="9335135"/>
                </a:lnTo>
                <a:lnTo>
                  <a:pt x="6108700" y="0"/>
                </a:lnTo>
                <a:lnTo>
                  <a:pt x="0" y="0"/>
                </a:lnTo>
                <a:lnTo>
                  <a:pt x="0" y="933513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080" y="647700"/>
            <a:ext cx="6277950" cy="87699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317" y="642937"/>
            <a:ext cx="6318250" cy="8779510"/>
          </a:xfrm>
          <a:custGeom>
            <a:avLst/>
            <a:gdLst/>
            <a:ahLst/>
            <a:cxnLst/>
            <a:rect l="l" t="t" r="r" b="b"/>
            <a:pathLst>
              <a:path w="6318250" h="8779510">
                <a:moveTo>
                  <a:pt x="0" y="8779510"/>
                </a:moveTo>
                <a:lnTo>
                  <a:pt x="6318250" y="8779510"/>
                </a:lnTo>
                <a:lnTo>
                  <a:pt x="6318250" y="0"/>
                </a:lnTo>
                <a:lnTo>
                  <a:pt x="0" y="0"/>
                </a:lnTo>
                <a:lnTo>
                  <a:pt x="0" y="877951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344" y="629268"/>
            <a:ext cx="5943498" cy="9381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505"/>
            <a:ext cx="6135370" cy="9391015"/>
          </a:xfrm>
          <a:custGeom>
            <a:avLst/>
            <a:gdLst/>
            <a:ahLst/>
            <a:cxnLst/>
            <a:rect l="l" t="t" r="r" b="b"/>
            <a:pathLst>
              <a:path w="6135370" h="9391015">
                <a:moveTo>
                  <a:pt x="0" y="9391015"/>
                </a:moveTo>
                <a:lnTo>
                  <a:pt x="6135116" y="9391015"/>
                </a:lnTo>
                <a:lnTo>
                  <a:pt x="6135116" y="0"/>
                </a:lnTo>
                <a:lnTo>
                  <a:pt x="0" y="0"/>
                </a:lnTo>
                <a:lnTo>
                  <a:pt x="0" y="939101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0451" y="629213"/>
            <a:ext cx="5972628" cy="9376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517" y="624451"/>
            <a:ext cx="6156325" cy="9385935"/>
          </a:xfrm>
          <a:custGeom>
            <a:avLst/>
            <a:gdLst/>
            <a:ahLst/>
            <a:cxnLst/>
            <a:rect l="l" t="t" r="r" b="b"/>
            <a:pathLst>
              <a:path w="6156325" h="9385935">
                <a:moveTo>
                  <a:pt x="0" y="9385808"/>
                </a:moveTo>
                <a:lnTo>
                  <a:pt x="6156325" y="9385808"/>
                </a:lnTo>
                <a:lnTo>
                  <a:pt x="6156325" y="0"/>
                </a:lnTo>
                <a:lnTo>
                  <a:pt x="0" y="0"/>
                </a:lnTo>
                <a:lnTo>
                  <a:pt x="0" y="938580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094" y="629253"/>
            <a:ext cx="6005810" cy="9342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517" y="624490"/>
            <a:ext cx="6153150" cy="9410065"/>
          </a:xfrm>
          <a:custGeom>
            <a:avLst/>
            <a:gdLst/>
            <a:ahLst/>
            <a:cxnLst/>
            <a:rect l="l" t="t" r="r" b="b"/>
            <a:pathLst>
              <a:path w="6153150" h="9410065">
                <a:moveTo>
                  <a:pt x="0" y="9409938"/>
                </a:moveTo>
                <a:lnTo>
                  <a:pt x="6153150" y="9409938"/>
                </a:lnTo>
                <a:lnTo>
                  <a:pt x="6153150" y="0"/>
                </a:lnTo>
                <a:lnTo>
                  <a:pt x="0" y="0"/>
                </a:lnTo>
                <a:lnTo>
                  <a:pt x="0" y="940993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304" y="629268"/>
            <a:ext cx="5999735" cy="9378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507"/>
            <a:ext cx="6140450" cy="9387840"/>
          </a:xfrm>
          <a:custGeom>
            <a:avLst/>
            <a:gdLst/>
            <a:ahLst/>
            <a:cxnLst/>
            <a:rect l="l" t="t" r="r" b="b"/>
            <a:pathLst>
              <a:path w="6140450" h="9387840">
                <a:moveTo>
                  <a:pt x="0" y="9387840"/>
                </a:moveTo>
                <a:lnTo>
                  <a:pt x="6140323" y="9387840"/>
                </a:lnTo>
                <a:lnTo>
                  <a:pt x="6140323" y="0"/>
                </a:lnTo>
                <a:lnTo>
                  <a:pt x="0" y="0"/>
                </a:lnTo>
                <a:lnTo>
                  <a:pt x="0" y="938784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518" y="629206"/>
            <a:ext cx="5983703" cy="9353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70"/>
            <a:ext cx="6123940" cy="9384665"/>
          </a:xfrm>
          <a:custGeom>
            <a:avLst/>
            <a:gdLst/>
            <a:ahLst/>
            <a:cxnLst/>
            <a:rect l="l" t="t" r="r" b="b"/>
            <a:pathLst>
              <a:path w="6123940" h="9384665">
                <a:moveTo>
                  <a:pt x="0" y="9384411"/>
                </a:moveTo>
                <a:lnTo>
                  <a:pt x="6123940" y="9384411"/>
                </a:lnTo>
                <a:lnTo>
                  <a:pt x="6123940" y="0"/>
                </a:lnTo>
                <a:lnTo>
                  <a:pt x="0" y="0"/>
                </a:lnTo>
                <a:lnTo>
                  <a:pt x="0" y="9384411"/>
                </a:lnTo>
                <a:close/>
              </a:path>
            </a:pathLst>
          </a:custGeom>
          <a:ln w="9524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623" y="629277"/>
            <a:ext cx="5935018" cy="9277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513"/>
            <a:ext cx="6081395" cy="9330055"/>
          </a:xfrm>
          <a:custGeom>
            <a:avLst/>
            <a:gdLst/>
            <a:ahLst/>
            <a:cxnLst/>
            <a:rect l="l" t="t" r="r" b="b"/>
            <a:pathLst>
              <a:path w="6081395" h="9330055">
                <a:moveTo>
                  <a:pt x="0" y="9329801"/>
                </a:moveTo>
                <a:lnTo>
                  <a:pt x="6081395" y="9329801"/>
                </a:lnTo>
                <a:lnTo>
                  <a:pt x="6081395" y="0"/>
                </a:lnTo>
                <a:lnTo>
                  <a:pt x="0" y="0"/>
                </a:lnTo>
                <a:lnTo>
                  <a:pt x="0" y="932980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2470" y="629268"/>
            <a:ext cx="5960924" cy="9328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507"/>
            <a:ext cx="6108065" cy="9389110"/>
          </a:xfrm>
          <a:custGeom>
            <a:avLst/>
            <a:gdLst/>
            <a:ahLst/>
            <a:cxnLst/>
            <a:rect l="l" t="t" r="r" b="b"/>
            <a:pathLst>
              <a:path w="6108065" h="9389110">
                <a:moveTo>
                  <a:pt x="0" y="9389110"/>
                </a:moveTo>
                <a:lnTo>
                  <a:pt x="6108065" y="9389110"/>
                </a:lnTo>
                <a:lnTo>
                  <a:pt x="6108065" y="0"/>
                </a:lnTo>
                <a:lnTo>
                  <a:pt x="0" y="0"/>
                </a:lnTo>
                <a:lnTo>
                  <a:pt x="0" y="938911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596" y="629241"/>
            <a:ext cx="5917307" cy="93172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479"/>
            <a:ext cx="6100445" cy="9363075"/>
          </a:xfrm>
          <a:custGeom>
            <a:avLst/>
            <a:gdLst/>
            <a:ahLst/>
            <a:cxnLst/>
            <a:rect l="l" t="t" r="r" b="b"/>
            <a:pathLst>
              <a:path w="6100445" h="9363075">
                <a:moveTo>
                  <a:pt x="0" y="9362948"/>
                </a:moveTo>
                <a:lnTo>
                  <a:pt x="6100445" y="9362948"/>
                </a:lnTo>
                <a:lnTo>
                  <a:pt x="6100445" y="0"/>
                </a:lnTo>
                <a:lnTo>
                  <a:pt x="0" y="0"/>
                </a:lnTo>
                <a:lnTo>
                  <a:pt x="0" y="936294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826" y="629269"/>
            <a:ext cx="5999569" cy="9378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05"/>
            <a:ext cx="6125845" cy="9394825"/>
          </a:xfrm>
          <a:custGeom>
            <a:avLst/>
            <a:gdLst/>
            <a:ahLst/>
            <a:cxnLst/>
            <a:rect l="l" t="t" r="r" b="b"/>
            <a:pathLst>
              <a:path w="6125845" h="9394825">
                <a:moveTo>
                  <a:pt x="0" y="9394825"/>
                </a:moveTo>
                <a:lnTo>
                  <a:pt x="6125591" y="9394825"/>
                </a:lnTo>
                <a:lnTo>
                  <a:pt x="6125591" y="0"/>
                </a:lnTo>
                <a:lnTo>
                  <a:pt x="0" y="0"/>
                </a:lnTo>
                <a:lnTo>
                  <a:pt x="0" y="939482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964" y="629287"/>
            <a:ext cx="5986875" cy="9346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525"/>
            <a:ext cx="6112510" cy="9378315"/>
          </a:xfrm>
          <a:custGeom>
            <a:avLst/>
            <a:gdLst/>
            <a:ahLst/>
            <a:cxnLst/>
            <a:rect l="l" t="t" r="r" b="b"/>
            <a:pathLst>
              <a:path w="6112509" h="9378315">
                <a:moveTo>
                  <a:pt x="0" y="9378061"/>
                </a:moveTo>
                <a:lnTo>
                  <a:pt x="6112510" y="9378061"/>
                </a:lnTo>
                <a:lnTo>
                  <a:pt x="6112510" y="0"/>
                </a:lnTo>
                <a:lnTo>
                  <a:pt x="0" y="0"/>
                </a:lnTo>
                <a:lnTo>
                  <a:pt x="0" y="937806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7803" y="523875"/>
            <a:ext cx="5669458" cy="9004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6292" y="519112"/>
            <a:ext cx="5949950" cy="9014460"/>
          </a:xfrm>
          <a:custGeom>
            <a:avLst/>
            <a:gdLst/>
            <a:ahLst/>
            <a:cxnLst/>
            <a:rect l="l" t="t" r="r" b="b"/>
            <a:pathLst>
              <a:path w="5949950" h="9014460">
                <a:moveTo>
                  <a:pt x="0" y="9014460"/>
                </a:moveTo>
                <a:lnTo>
                  <a:pt x="5949950" y="9014460"/>
                </a:lnTo>
                <a:lnTo>
                  <a:pt x="5949950" y="0"/>
                </a:lnTo>
                <a:lnTo>
                  <a:pt x="0" y="0"/>
                </a:lnTo>
                <a:lnTo>
                  <a:pt x="0" y="901446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475" y="629248"/>
            <a:ext cx="6008539" cy="9377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485"/>
            <a:ext cx="6134735" cy="9387205"/>
          </a:xfrm>
          <a:custGeom>
            <a:avLst/>
            <a:gdLst/>
            <a:ahLst/>
            <a:cxnLst/>
            <a:rect l="l" t="t" r="r" b="b"/>
            <a:pathLst>
              <a:path w="6134734" h="9387205">
                <a:moveTo>
                  <a:pt x="0" y="9386951"/>
                </a:moveTo>
                <a:lnTo>
                  <a:pt x="6134735" y="9386951"/>
                </a:lnTo>
                <a:lnTo>
                  <a:pt x="6134735" y="0"/>
                </a:lnTo>
                <a:lnTo>
                  <a:pt x="0" y="0"/>
                </a:lnTo>
                <a:lnTo>
                  <a:pt x="0" y="938695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673" y="629268"/>
            <a:ext cx="5933114" cy="9319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9142" y="624507"/>
            <a:ext cx="6058535" cy="9364980"/>
          </a:xfrm>
          <a:custGeom>
            <a:avLst/>
            <a:gdLst/>
            <a:ahLst/>
            <a:cxnLst/>
            <a:rect l="l" t="t" r="r" b="b"/>
            <a:pathLst>
              <a:path w="6058534" h="9364980">
                <a:moveTo>
                  <a:pt x="0" y="9364980"/>
                </a:moveTo>
                <a:lnTo>
                  <a:pt x="6058408" y="9364980"/>
                </a:lnTo>
                <a:lnTo>
                  <a:pt x="6058408" y="0"/>
                </a:lnTo>
                <a:lnTo>
                  <a:pt x="0" y="0"/>
                </a:lnTo>
                <a:lnTo>
                  <a:pt x="0" y="936498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172" y="629262"/>
            <a:ext cx="5956077" cy="9321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499"/>
            <a:ext cx="6081395" cy="9374505"/>
          </a:xfrm>
          <a:custGeom>
            <a:avLst/>
            <a:gdLst/>
            <a:ahLst/>
            <a:cxnLst/>
            <a:rect l="l" t="t" r="r" b="b"/>
            <a:pathLst>
              <a:path w="6081395" h="9374505">
                <a:moveTo>
                  <a:pt x="0" y="9374251"/>
                </a:moveTo>
                <a:lnTo>
                  <a:pt x="6081395" y="9374251"/>
                </a:lnTo>
                <a:lnTo>
                  <a:pt x="6081395" y="0"/>
                </a:lnTo>
                <a:lnTo>
                  <a:pt x="0" y="0"/>
                </a:lnTo>
                <a:lnTo>
                  <a:pt x="0" y="937425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718" y="629268"/>
            <a:ext cx="5983391" cy="93300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05"/>
            <a:ext cx="6123305" cy="9375775"/>
          </a:xfrm>
          <a:custGeom>
            <a:avLst/>
            <a:gdLst/>
            <a:ahLst/>
            <a:cxnLst/>
            <a:rect l="l" t="t" r="r" b="b"/>
            <a:pathLst>
              <a:path w="6123305" h="9375775">
                <a:moveTo>
                  <a:pt x="0" y="9375775"/>
                </a:moveTo>
                <a:lnTo>
                  <a:pt x="6123305" y="9375775"/>
                </a:lnTo>
                <a:lnTo>
                  <a:pt x="6123305" y="0"/>
                </a:lnTo>
                <a:lnTo>
                  <a:pt x="0" y="0"/>
                </a:lnTo>
                <a:lnTo>
                  <a:pt x="0" y="937577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2406" y="629312"/>
            <a:ext cx="5980503" cy="9348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517" y="624550"/>
            <a:ext cx="6156960" cy="9394190"/>
          </a:xfrm>
          <a:custGeom>
            <a:avLst/>
            <a:gdLst/>
            <a:ahLst/>
            <a:cxnLst/>
            <a:rect l="l" t="t" r="r" b="b"/>
            <a:pathLst>
              <a:path w="6156959" h="9394190">
                <a:moveTo>
                  <a:pt x="0" y="9393936"/>
                </a:moveTo>
                <a:lnTo>
                  <a:pt x="6156960" y="9393936"/>
                </a:lnTo>
                <a:lnTo>
                  <a:pt x="6156960" y="0"/>
                </a:lnTo>
                <a:lnTo>
                  <a:pt x="0" y="0"/>
                </a:lnTo>
                <a:lnTo>
                  <a:pt x="0" y="9393936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933" y="629287"/>
            <a:ext cx="5950999" cy="93020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624525"/>
            <a:ext cx="6083300" cy="9384030"/>
          </a:xfrm>
          <a:custGeom>
            <a:avLst/>
            <a:gdLst/>
            <a:ahLst/>
            <a:cxnLst/>
            <a:rect l="l" t="t" r="r" b="b"/>
            <a:pathLst>
              <a:path w="6083300" h="9384030">
                <a:moveTo>
                  <a:pt x="0" y="9383776"/>
                </a:moveTo>
                <a:lnTo>
                  <a:pt x="6083300" y="9383776"/>
                </a:lnTo>
                <a:lnTo>
                  <a:pt x="6083300" y="0"/>
                </a:lnTo>
                <a:lnTo>
                  <a:pt x="0" y="0"/>
                </a:lnTo>
                <a:lnTo>
                  <a:pt x="0" y="9383776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554" y="629225"/>
            <a:ext cx="6012593" cy="9383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461"/>
            <a:ext cx="6146165" cy="9393555"/>
          </a:xfrm>
          <a:custGeom>
            <a:avLst/>
            <a:gdLst/>
            <a:ahLst/>
            <a:cxnLst/>
            <a:rect l="l" t="t" r="r" b="b"/>
            <a:pathLst>
              <a:path w="6146165" h="9393555">
                <a:moveTo>
                  <a:pt x="0" y="9393301"/>
                </a:moveTo>
                <a:lnTo>
                  <a:pt x="6146165" y="9393301"/>
                </a:lnTo>
                <a:lnTo>
                  <a:pt x="6146165" y="0"/>
                </a:lnTo>
                <a:lnTo>
                  <a:pt x="0" y="0"/>
                </a:lnTo>
                <a:lnTo>
                  <a:pt x="0" y="939330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778" y="629268"/>
            <a:ext cx="5997077" cy="9366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07"/>
            <a:ext cx="6123305" cy="9376410"/>
          </a:xfrm>
          <a:custGeom>
            <a:avLst/>
            <a:gdLst/>
            <a:ahLst/>
            <a:cxnLst/>
            <a:rect l="l" t="t" r="r" b="b"/>
            <a:pathLst>
              <a:path w="6123305" h="9376410">
                <a:moveTo>
                  <a:pt x="0" y="9376410"/>
                </a:moveTo>
                <a:lnTo>
                  <a:pt x="6123051" y="9376410"/>
                </a:lnTo>
                <a:lnTo>
                  <a:pt x="6123051" y="0"/>
                </a:lnTo>
                <a:lnTo>
                  <a:pt x="0" y="0"/>
                </a:lnTo>
                <a:lnTo>
                  <a:pt x="0" y="937641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481" y="629273"/>
            <a:ext cx="6008860" cy="9392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512"/>
            <a:ext cx="6142355" cy="9409430"/>
          </a:xfrm>
          <a:custGeom>
            <a:avLst/>
            <a:gdLst/>
            <a:ahLst/>
            <a:cxnLst/>
            <a:rect l="l" t="t" r="r" b="b"/>
            <a:pathLst>
              <a:path w="6142355" h="9409430">
                <a:moveTo>
                  <a:pt x="0" y="9409303"/>
                </a:moveTo>
                <a:lnTo>
                  <a:pt x="6142355" y="9409303"/>
                </a:lnTo>
                <a:lnTo>
                  <a:pt x="6142355" y="0"/>
                </a:lnTo>
                <a:lnTo>
                  <a:pt x="0" y="0"/>
                </a:lnTo>
                <a:lnTo>
                  <a:pt x="0" y="9409303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8459" y="629269"/>
            <a:ext cx="5982588" cy="9362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507"/>
            <a:ext cx="6144895" cy="9394190"/>
          </a:xfrm>
          <a:custGeom>
            <a:avLst/>
            <a:gdLst/>
            <a:ahLst/>
            <a:cxnLst/>
            <a:rect l="l" t="t" r="r" b="b"/>
            <a:pathLst>
              <a:path w="6144895" h="9394190">
                <a:moveTo>
                  <a:pt x="0" y="9394190"/>
                </a:moveTo>
                <a:lnTo>
                  <a:pt x="6144768" y="9394190"/>
                </a:lnTo>
                <a:lnTo>
                  <a:pt x="6144768" y="0"/>
                </a:lnTo>
                <a:lnTo>
                  <a:pt x="0" y="0"/>
                </a:lnTo>
                <a:lnTo>
                  <a:pt x="0" y="9394190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549" y="629297"/>
            <a:ext cx="5587725" cy="887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3442" y="624535"/>
            <a:ext cx="5836920" cy="8912225"/>
          </a:xfrm>
          <a:custGeom>
            <a:avLst/>
            <a:gdLst/>
            <a:ahLst/>
            <a:cxnLst/>
            <a:rect l="l" t="t" r="r" b="b"/>
            <a:pathLst>
              <a:path w="5836920" h="8912225">
                <a:moveTo>
                  <a:pt x="0" y="8911717"/>
                </a:moveTo>
                <a:lnTo>
                  <a:pt x="5836920" y="8911717"/>
                </a:lnTo>
                <a:lnTo>
                  <a:pt x="5836920" y="0"/>
                </a:lnTo>
                <a:lnTo>
                  <a:pt x="0" y="0"/>
                </a:lnTo>
                <a:lnTo>
                  <a:pt x="0" y="8911717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843" y="629318"/>
            <a:ext cx="5915403" cy="933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092" y="624556"/>
            <a:ext cx="6106160" cy="9368790"/>
          </a:xfrm>
          <a:custGeom>
            <a:avLst/>
            <a:gdLst/>
            <a:ahLst/>
            <a:cxnLst/>
            <a:rect l="l" t="t" r="r" b="b"/>
            <a:pathLst>
              <a:path w="6106159" h="9368790">
                <a:moveTo>
                  <a:pt x="0" y="9368282"/>
                </a:moveTo>
                <a:lnTo>
                  <a:pt x="6106160" y="9368282"/>
                </a:lnTo>
                <a:lnTo>
                  <a:pt x="6106160" y="0"/>
                </a:lnTo>
                <a:lnTo>
                  <a:pt x="0" y="0"/>
                </a:lnTo>
                <a:lnTo>
                  <a:pt x="0" y="9368282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409" y="629222"/>
            <a:ext cx="5978110" cy="9344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461"/>
            <a:ext cx="6118225" cy="9383395"/>
          </a:xfrm>
          <a:custGeom>
            <a:avLst/>
            <a:gdLst/>
            <a:ahLst/>
            <a:cxnLst/>
            <a:rect l="l" t="t" r="r" b="b"/>
            <a:pathLst>
              <a:path w="6118225" h="9383395">
                <a:moveTo>
                  <a:pt x="0" y="9383014"/>
                </a:moveTo>
                <a:lnTo>
                  <a:pt x="6118225" y="9383014"/>
                </a:lnTo>
                <a:lnTo>
                  <a:pt x="6118225" y="0"/>
                </a:lnTo>
                <a:lnTo>
                  <a:pt x="0" y="0"/>
                </a:lnTo>
                <a:lnTo>
                  <a:pt x="0" y="9383014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081" y="629268"/>
            <a:ext cx="6024554" cy="9360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505"/>
            <a:ext cx="6150610" cy="9377045"/>
          </a:xfrm>
          <a:custGeom>
            <a:avLst/>
            <a:gdLst/>
            <a:ahLst/>
            <a:cxnLst/>
            <a:rect l="l" t="t" r="r" b="b"/>
            <a:pathLst>
              <a:path w="6150609" h="9377045">
                <a:moveTo>
                  <a:pt x="0" y="9377045"/>
                </a:moveTo>
                <a:lnTo>
                  <a:pt x="6150356" y="9377045"/>
                </a:lnTo>
                <a:lnTo>
                  <a:pt x="6150356" y="0"/>
                </a:lnTo>
                <a:lnTo>
                  <a:pt x="0" y="0"/>
                </a:lnTo>
                <a:lnTo>
                  <a:pt x="0" y="937704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849" y="629258"/>
            <a:ext cx="5993450" cy="9379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495"/>
            <a:ext cx="6119495" cy="9396730"/>
          </a:xfrm>
          <a:custGeom>
            <a:avLst/>
            <a:gdLst/>
            <a:ahLst/>
            <a:cxnLst/>
            <a:rect l="l" t="t" r="r" b="b"/>
            <a:pathLst>
              <a:path w="6119495" h="9396730">
                <a:moveTo>
                  <a:pt x="0" y="9396603"/>
                </a:moveTo>
                <a:lnTo>
                  <a:pt x="6119495" y="9396603"/>
                </a:lnTo>
                <a:lnTo>
                  <a:pt x="6119495" y="0"/>
                </a:lnTo>
                <a:lnTo>
                  <a:pt x="0" y="0"/>
                </a:lnTo>
                <a:lnTo>
                  <a:pt x="0" y="9396603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656" y="629274"/>
            <a:ext cx="5998088" cy="9364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12"/>
            <a:ext cx="6123940" cy="9388475"/>
          </a:xfrm>
          <a:custGeom>
            <a:avLst/>
            <a:gdLst/>
            <a:ahLst/>
            <a:cxnLst/>
            <a:rect l="l" t="t" r="r" b="b"/>
            <a:pathLst>
              <a:path w="6123940" h="9388475">
                <a:moveTo>
                  <a:pt x="0" y="9388348"/>
                </a:moveTo>
                <a:lnTo>
                  <a:pt x="6123940" y="9388348"/>
                </a:lnTo>
                <a:lnTo>
                  <a:pt x="6123940" y="0"/>
                </a:lnTo>
                <a:lnTo>
                  <a:pt x="0" y="0"/>
                </a:lnTo>
                <a:lnTo>
                  <a:pt x="0" y="938834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072" y="629243"/>
            <a:ext cx="5987777" cy="9359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479"/>
            <a:ext cx="6135370" cy="9391015"/>
          </a:xfrm>
          <a:custGeom>
            <a:avLst/>
            <a:gdLst/>
            <a:ahLst/>
            <a:cxnLst/>
            <a:rect l="l" t="t" r="r" b="b"/>
            <a:pathLst>
              <a:path w="6135370" h="9391015">
                <a:moveTo>
                  <a:pt x="0" y="9390888"/>
                </a:moveTo>
                <a:lnTo>
                  <a:pt x="6135370" y="9390888"/>
                </a:lnTo>
                <a:lnTo>
                  <a:pt x="6135370" y="0"/>
                </a:lnTo>
                <a:lnTo>
                  <a:pt x="0" y="0"/>
                </a:lnTo>
                <a:lnTo>
                  <a:pt x="0" y="9390888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933" y="629260"/>
            <a:ext cx="5997811" cy="9379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499"/>
            <a:ext cx="6123940" cy="9389110"/>
          </a:xfrm>
          <a:custGeom>
            <a:avLst/>
            <a:gdLst/>
            <a:ahLst/>
            <a:cxnLst/>
            <a:rect l="l" t="t" r="r" b="b"/>
            <a:pathLst>
              <a:path w="6123940" h="9389110">
                <a:moveTo>
                  <a:pt x="0" y="9388856"/>
                </a:moveTo>
                <a:lnTo>
                  <a:pt x="6123940" y="9388856"/>
                </a:lnTo>
                <a:lnTo>
                  <a:pt x="6123940" y="0"/>
                </a:lnTo>
                <a:lnTo>
                  <a:pt x="0" y="0"/>
                </a:lnTo>
                <a:lnTo>
                  <a:pt x="0" y="9388856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149" y="629262"/>
            <a:ext cx="6008120" cy="9323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567" y="624500"/>
            <a:ext cx="6133465" cy="9369425"/>
          </a:xfrm>
          <a:custGeom>
            <a:avLst/>
            <a:gdLst/>
            <a:ahLst/>
            <a:cxnLst/>
            <a:rect l="l" t="t" r="r" b="b"/>
            <a:pathLst>
              <a:path w="6133465" h="9369425">
                <a:moveTo>
                  <a:pt x="0" y="9369171"/>
                </a:moveTo>
                <a:lnTo>
                  <a:pt x="6133465" y="9369171"/>
                </a:lnTo>
                <a:lnTo>
                  <a:pt x="6133465" y="0"/>
                </a:lnTo>
                <a:lnTo>
                  <a:pt x="0" y="0"/>
                </a:lnTo>
                <a:lnTo>
                  <a:pt x="0" y="936917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0118" y="629268"/>
            <a:ext cx="5926669" cy="9354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507"/>
            <a:ext cx="6139815" cy="9378950"/>
          </a:xfrm>
          <a:custGeom>
            <a:avLst/>
            <a:gdLst/>
            <a:ahLst/>
            <a:cxnLst/>
            <a:rect l="l" t="t" r="r" b="b"/>
            <a:pathLst>
              <a:path w="6139815" h="9378950">
                <a:moveTo>
                  <a:pt x="0" y="9378950"/>
                </a:moveTo>
                <a:lnTo>
                  <a:pt x="6139561" y="9378950"/>
                </a:lnTo>
                <a:lnTo>
                  <a:pt x="6139561" y="0"/>
                </a:lnTo>
                <a:lnTo>
                  <a:pt x="0" y="0"/>
                </a:lnTo>
                <a:lnTo>
                  <a:pt x="0" y="9378950"/>
                </a:lnTo>
                <a:close/>
              </a:path>
            </a:pathLst>
          </a:custGeom>
          <a:ln w="9524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655" y="629269"/>
            <a:ext cx="5995924" cy="9372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467" y="624505"/>
            <a:ext cx="6202045" cy="9403715"/>
          </a:xfrm>
          <a:custGeom>
            <a:avLst/>
            <a:gdLst/>
            <a:ahLst/>
            <a:cxnLst/>
            <a:rect l="l" t="t" r="r" b="b"/>
            <a:pathLst>
              <a:path w="6202045" h="9403715">
                <a:moveTo>
                  <a:pt x="0" y="9403715"/>
                </a:moveTo>
                <a:lnTo>
                  <a:pt x="6201918" y="9403715"/>
                </a:lnTo>
                <a:lnTo>
                  <a:pt x="6201918" y="0"/>
                </a:lnTo>
                <a:lnTo>
                  <a:pt x="0" y="0"/>
                </a:lnTo>
                <a:lnTo>
                  <a:pt x="0" y="940371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5995" y="325370"/>
            <a:ext cx="5984383" cy="9387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63892" y="261937"/>
            <a:ext cx="6257925" cy="9543415"/>
          </a:xfrm>
          <a:custGeom>
            <a:avLst/>
            <a:gdLst/>
            <a:ahLst/>
            <a:cxnLst/>
            <a:rect l="l" t="t" r="r" b="b"/>
            <a:pathLst>
              <a:path w="6257925" h="9543415">
                <a:moveTo>
                  <a:pt x="0" y="9543415"/>
                </a:moveTo>
                <a:lnTo>
                  <a:pt x="6257925" y="9543415"/>
                </a:lnTo>
                <a:lnTo>
                  <a:pt x="6257925" y="0"/>
                </a:lnTo>
                <a:lnTo>
                  <a:pt x="0" y="0"/>
                </a:lnTo>
                <a:lnTo>
                  <a:pt x="0" y="954341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5845BF-593C-4F52-A7DA-B3D3B56E2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3" y="289511"/>
            <a:ext cx="6130465" cy="950695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5558" y="629268"/>
            <a:ext cx="6034285" cy="9409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992" y="624505"/>
            <a:ext cx="6182995" cy="9418955"/>
          </a:xfrm>
          <a:custGeom>
            <a:avLst/>
            <a:gdLst/>
            <a:ahLst/>
            <a:cxnLst/>
            <a:rect l="l" t="t" r="r" b="b"/>
            <a:pathLst>
              <a:path w="6182995" h="9418955">
                <a:moveTo>
                  <a:pt x="0" y="9418955"/>
                </a:moveTo>
                <a:lnTo>
                  <a:pt x="6182614" y="9418955"/>
                </a:lnTo>
                <a:lnTo>
                  <a:pt x="6182614" y="0"/>
                </a:lnTo>
                <a:lnTo>
                  <a:pt x="0" y="0"/>
                </a:lnTo>
                <a:lnTo>
                  <a:pt x="0" y="941895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705" y="629213"/>
            <a:ext cx="5946564" cy="9351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467" y="624451"/>
            <a:ext cx="6195695" cy="9398000"/>
          </a:xfrm>
          <a:custGeom>
            <a:avLst/>
            <a:gdLst/>
            <a:ahLst/>
            <a:cxnLst/>
            <a:rect l="l" t="t" r="r" b="b"/>
            <a:pathLst>
              <a:path w="6195695" h="9398000">
                <a:moveTo>
                  <a:pt x="0" y="9397746"/>
                </a:moveTo>
                <a:lnTo>
                  <a:pt x="6195695" y="9397746"/>
                </a:lnTo>
                <a:lnTo>
                  <a:pt x="6195695" y="0"/>
                </a:lnTo>
                <a:lnTo>
                  <a:pt x="0" y="0"/>
                </a:lnTo>
                <a:lnTo>
                  <a:pt x="0" y="9397746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705" y="749264"/>
            <a:ext cx="6177770" cy="9236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2942" y="624545"/>
            <a:ext cx="6217285" cy="9389110"/>
          </a:xfrm>
          <a:custGeom>
            <a:avLst/>
            <a:gdLst/>
            <a:ahLst/>
            <a:cxnLst/>
            <a:rect l="l" t="t" r="r" b="b"/>
            <a:pathLst>
              <a:path w="6217284" h="9389110">
                <a:moveTo>
                  <a:pt x="0" y="9388602"/>
                </a:moveTo>
                <a:lnTo>
                  <a:pt x="6217285" y="9388602"/>
                </a:lnTo>
                <a:lnTo>
                  <a:pt x="6217285" y="0"/>
                </a:lnTo>
                <a:lnTo>
                  <a:pt x="0" y="0"/>
                </a:lnTo>
                <a:lnTo>
                  <a:pt x="0" y="9388602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578" y="629254"/>
            <a:ext cx="5955451" cy="94002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042" y="624492"/>
            <a:ext cx="6147435" cy="9410065"/>
          </a:xfrm>
          <a:custGeom>
            <a:avLst/>
            <a:gdLst/>
            <a:ahLst/>
            <a:cxnLst/>
            <a:rect l="l" t="t" r="r" b="b"/>
            <a:pathLst>
              <a:path w="6147434" h="9410065">
                <a:moveTo>
                  <a:pt x="0" y="9409811"/>
                </a:moveTo>
                <a:lnTo>
                  <a:pt x="6147435" y="9409811"/>
                </a:lnTo>
                <a:lnTo>
                  <a:pt x="6147435" y="0"/>
                </a:lnTo>
                <a:lnTo>
                  <a:pt x="0" y="0"/>
                </a:lnTo>
                <a:lnTo>
                  <a:pt x="0" y="9409811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572" y="578957"/>
            <a:ext cx="6962140" cy="266763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300" spc="-5" dirty="0">
                <a:solidFill>
                  <a:srgbClr val="1A2E52"/>
                </a:solidFill>
                <a:latin typeface="Arial Black"/>
                <a:cs typeface="Arial Black"/>
              </a:rPr>
              <a:t>Mot de </a:t>
            </a:r>
            <a:r>
              <a:rPr sz="1300" dirty="0">
                <a:solidFill>
                  <a:srgbClr val="1A2E52"/>
                </a:solidFill>
                <a:latin typeface="Arial Black"/>
                <a:cs typeface="Arial Black"/>
              </a:rPr>
              <a:t>la </a:t>
            </a:r>
            <a:r>
              <a:rPr sz="1300" spc="-10" dirty="0">
                <a:solidFill>
                  <a:srgbClr val="1A2E52"/>
                </a:solidFill>
                <a:latin typeface="Arial Black"/>
                <a:cs typeface="Arial Black"/>
              </a:rPr>
              <a:t>fin </a:t>
            </a:r>
            <a:r>
              <a:rPr sz="1300" spc="-5" dirty="0">
                <a:solidFill>
                  <a:srgbClr val="1A2E52"/>
                </a:solidFill>
                <a:latin typeface="Arial Black"/>
                <a:cs typeface="Arial Black"/>
              </a:rPr>
              <a:t>sur le rapport</a:t>
            </a:r>
            <a:r>
              <a:rPr sz="1300" spc="20" dirty="0">
                <a:solidFill>
                  <a:srgbClr val="1A2E52"/>
                </a:solidFill>
                <a:latin typeface="Arial Black"/>
                <a:cs typeface="Arial Black"/>
              </a:rPr>
              <a:t> </a:t>
            </a:r>
            <a:r>
              <a:rPr sz="1300" spc="-5" dirty="0">
                <a:solidFill>
                  <a:srgbClr val="1A2E52"/>
                </a:solidFill>
                <a:latin typeface="Arial Black"/>
                <a:cs typeface="Arial Black"/>
              </a:rPr>
              <a:t>d’inspection</a:t>
            </a:r>
            <a:endParaRPr sz="1300">
              <a:latin typeface="Arial Black"/>
              <a:cs typeface="Arial Black"/>
            </a:endParaRPr>
          </a:p>
          <a:p>
            <a:pPr marL="12700" marR="5080" algn="just">
              <a:lnSpc>
                <a:spcPct val="103400"/>
              </a:lnSpc>
              <a:spcBef>
                <a:spcPts val="190"/>
              </a:spcBef>
            </a:pPr>
            <a:r>
              <a:rPr sz="1100" spc="-5" dirty="0">
                <a:latin typeface="Arial"/>
                <a:cs typeface="Arial"/>
              </a:rPr>
              <a:t>Comme vous pouvez le constater avec cet exemple, un bon rapport d’inspection préachat vous permet d’obtenir  des renseignements complets, précis </a:t>
            </a:r>
            <a:r>
              <a:rPr sz="1100" spc="-10" dirty="0">
                <a:latin typeface="Arial"/>
                <a:cs typeface="Arial"/>
              </a:rPr>
              <a:t>et </a:t>
            </a:r>
            <a:r>
              <a:rPr sz="1100" spc="-5" dirty="0">
                <a:latin typeface="Arial"/>
                <a:cs typeface="Arial"/>
              </a:rPr>
              <a:t>clairs concernant l’état de la propriété </a:t>
            </a:r>
            <a:r>
              <a:rPr sz="1100" dirty="0">
                <a:latin typeface="Arial"/>
                <a:cs typeface="Arial"/>
              </a:rPr>
              <a:t>qui </a:t>
            </a:r>
            <a:r>
              <a:rPr sz="1100" spc="-5" dirty="0">
                <a:latin typeface="Arial"/>
                <a:cs typeface="Arial"/>
              </a:rPr>
              <a:t>vous </a:t>
            </a:r>
            <a:r>
              <a:rPr sz="1100" spc="-10" dirty="0">
                <a:latin typeface="Arial"/>
                <a:cs typeface="Arial"/>
              </a:rPr>
              <a:t>intéresse. </a:t>
            </a:r>
            <a:r>
              <a:rPr sz="1100" spc="-5" dirty="0">
                <a:latin typeface="Arial"/>
                <a:cs typeface="Arial"/>
              </a:rPr>
              <a:t>L’expertise de  l’inspecteur facilite votre prise de décision concernant l’achat d’un bâtiment ciblé </a:t>
            </a:r>
            <a:r>
              <a:rPr sz="1100" spc="-10" dirty="0">
                <a:latin typeface="Arial"/>
                <a:cs typeface="Arial"/>
              </a:rPr>
              <a:t>et </a:t>
            </a:r>
            <a:r>
              <a:rPr sz="1100" spc="-5" dirty="0">
                <a:latin typeface="Arial"/>
                <a:cs typeface="Arial"/>
              </a:rPr>
              <a:t>vous aide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définir l’ordre de  priorité des réparations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venir. Qu’il </a:t>
            </a:r>
            <a:r>
              <a:rPr sz="1100" dirty="0">
                <a:latin typeface="Arial"/>
                <a:cs typeface="Arial"/>
              </a:rPr>
              <a:t>y </a:t>
            </a:r>
            <a:r>
              <a:rPr sz="1100" spc="-5" dirty="0">
                <a:latin typeface="Arial"/>
                <a:cs typeface="Arial"/>
              </a:rPr>
              <a:t>ait litige ou non, vous serez prêt </a:t>
            </a:r>
            <a:r>
              <a:rPr sz="1100" dirty="0">
                <a:latin typeface="Arial"/>
                <a:cs typeface="Arial"/>
              </a:rPr>
              <a:t>à y </a:t>
            </a:r>
            <a:r>
              <a:rPr sz="1100" spc="-5" dirty="0">
                <a:latin typeface="Arial"/>
                <a:cs typeface="Arial"/>
              </a:rPr>
              <a:t>faire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face.</a:t>
            </a:r>
            <a:endParaRPr sz="1100">
              <a:latin typeface="Arial"/>
              <a:cs typeface="Arial"/>
            </a:endParaRPr>
          </a:p>
          <a:p>
            <a:pPr marL="12700" marR="137160">
              <a:lnSpc>
                <a:spcPct val="103000"/>
              </a:lnSpc>
              <a:spcBef>
                <a:spcPts val="810"/>
              </a:spcBef>
            </a:pPr>
            <a:r>
              <a:rPr sz="1100" spc="-5" dirty="0">
                <a:latin typeface="Arial"/>
                <a:cs typeface="Arial"/>
              </a:rPr>
              <a:t>N’hésitez pas </a:t>
            </a:r>
            <a:r>
              <a:rPr sz="1100" dirty="0">
                <a:latin typeface="Arial"/>
                <a:cs typeface="Arial"/>
              </a:rPr>
              <a:t>à </a:t>
            </a:r>
            <a:r>
              <a:rPr sz="1100" spc="-5" dirty="0">
                <a:latin typeface="Arial"/>
                <a:cs typeface="Arial"/>
              </a:rPr>
              <a:t>contacter </a:t>
            </a:r>
            <a:r>
              <a:rPr sz="1100" dirty="0">
                <a:latin typeface="Arial"/>
                <a:cs typeface="Arial"/>
              </a:rPr>
              <a:t>les </a:t>
            </a:r>
            <a:r>
              <a:rPr sz="1100" spc="-5" dirty="0">
                <a:latin typeface="Arial"/>
                <a:cs typeface="Arial"/>
              </a:rPr>
              <a:t>professionnels </a:t>
            </a:r>
            <a:r>
              <a:rPr sz="1100" dirty="0">
                <a:latin typeface="Arial"/>
                <a:cs typeface="Arial"/>
              </a:rPr>
              <a:t>en </a:t>
            </a:r>
            <a:r>
              <a:rPr sz="1100" spc="-5" dirty="0">
                <a:latin typeface="Arial"/>
                <a:cs typeface="Arial"/>
              </a:rPr>
              <a:t>inspection </a:t>
            </a:r>
            <a:r>
              <a:rPr sz="1100" dirty="0">
                <a:latin typeface="Arial"/>
                <a:cs typeface="Arial"/>
              </a:rPr>
              <a:t>de </a:t>
            </a:r>
            <a:r>
              <a:rPr sz="1100" spc="-5" dirty="0">
                <a:latin typeface="Arial"/>
                <a:cs typeface="Arial"/>
              </a:rPr>
              <a:t>bâtiment </a:t>
            </a:r>
            <a:r>
              <a:rPr sz="1100" dirty="0">
                <a:latin typeface="Arial"/>
                <a:cs typeface="Arial"/>
              </a:rPr>
              <a:t>qui se sont joints à </a:t>
            </a:r>
            <a:r>
              <a:rPr sz="1100" spc="-5" dirty="0">
                <a:latin typeface="Arial"/>
                <a:cs typeface="Arial"/>
              </a:rPr>
              <a:t>notre plateforme </a:t>
            </a:r>
            <a:r>
              <a:rPr sz="1100" dirty="0">
                <a:latin typeface="Arial"/>
                <a:cs typeface="Arial"/>
              </a:rPr>
              <a:t>de  demande de </a:t>
            </a:r>
            <a:r>
              <a:rPr sz="1100" spc="-5" dirty="0">
                <a:latin typeface="Arial"/>
                <a:cs typeface="Arial"/>
              </a:rPr>
              <a:t>soumissions </a:t>
            </a:r>
            <a:r>
              <a:rPr sz="1100" dirty="0">
                <a:latin typeface="Arial"/>
                <a:cs typeface="Arial"/>
              </a:rPr>
              <a:t>en </a:t>
            </a:r>
            <a:r>
              <a:rPr sz="1100" spc="-5" dirty="0">
                <a:latin typeface="Arial"/>
                <a:cs typeface="Arial"/>
              </a:rPr>
              <a:t>ligne, en </a:t>
            </a:r>
            <a:r>
              <a:rPr sz="11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remplissant gratuitement </a:t>
            </a:r>
            <a:r>
              <a:rPr sz="11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le </a:t>
            </a:r>
            <a:r>
              <a:rPr sz="11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court formulaire </a:t>
            </a:r>
            <a:r>
              <a:rPr sz="11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de </a:t>
            </a:r>
            <a:r>
              <a:rPr sz="11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demande </a:t>
            </a:r>
            <a:r>
              <a:rPr sz="11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de </a:t>
            </a:r>
            <a:r>
              <a:rPr sz="110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soumissions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qui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est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sur cette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page</a:t>
            </a:r>
            <a:r>
              <a:rPr sz="1100" spc="-5" dirty="0">
                <a:latin typeface="Arial"/>
                <a:cs typeface="Arial"/>
              </a:rPr>
              <a:t>. En </a:t>
            </a:r>
            <a:r>
              <a:rPr sz="1100" dirty="0">
                <a:latin typeface="Arial"/>
                <a:cs typeface="Arial"/>
              </a:rPr>
              <a:t>moins de 48 </a:t>
            </a:r>
            <a:r>
              <a:rPr sz="1100" spc="-5" dirty="0">
                <a:latin typeface="Arial"/>
                <a:cs typeface="Arial"/>
              </a:rPr>
              <a:t>heures, vous recevrez </a:t>
            </a:r>
            <a:r>
              <a:rPr sz="1100" dirty="0">
                <a:latin typeface="Arial"/>
                <a:cs typeface="Arial"/>
              </a:rPr>
              <a:t>jusqu’à </a:t>
            </a:r>
            <a:r>
              <a:rPr sz="1100" spc="-5" dirty="0">
                <a:latin typeface="Arial"/>
                <a:cs typeface="Arial"/>
              </a:rPr>
              <a:t>trois </a:t>
            </a:r>
            <a:r>
              <a:rPr sz="1100" dirty="0">
                <a:latin typeface="Arial"/>
                <a:cs typeface="Arial"/>
              </a:rPr>
              <a:t>(3) </a:t>
            </a:r>
            <a:r>
              <a:rPr sz="1100" spc="-5" dirty="0">
                <a:latin typeface="Arial"/>
                <a:cs typeface="Arial"/>
              </a:rPr>
              <a:t>propositions de  service provenant d’inspecteurs en </a:t>
            </a:r>
            <a:r>
              <a:rPr sz="1100" spc="-10" dirty="0">
                <a:latin typeface="Arial"/>
                <a:cs typeface="Arial"/>
              </a:rPr>
              <a:t>bâtiment </a:t>
            </a:r>
            <a:r>
              <a:rPr sz="1100" spc="-5" dirty="0">
                <a:latin typeface="Arial"/>
                <a:cs typeface="Arial"/>
              </a:rPr>
              <a:t>de votre région, </a:t>
            </a:r>
            <a:r>
              <a:rPr sz="1100" dirty="0">
                <a:latin typeface="Arial"/>
                <a:cs typeface="Arial"/>
              </a:rPr>
              <a:t>sans </a:t>
            </a:r>
            <a:r>
              <a:rPr sz="1100" spc="-5" dirty="0">
                <a:latin typeface="Arial"/>
                <a:cs typeface="Arial"/>
              </a:rPr>
              <a:t>aucune obligation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d’engagement.</a:t>
            </a:r>
            <a:endParaRPr sz="1100">
              <a:latin typeface="Arial"/>
              <a:cs typeface="Arial"/>
            </a:endParaRPr>
          </a:p>
          <a:p>
            <a:pPr marL="12700" marR="30480">
              <a:lnSpc>
                <a:spcPct val="102699"/>
              </a:lnSpc>
              <a:spcBef>
                <a:spcPts val="830"/>
              </a:spcBef>
            </a:pPr>
            <a:r>
              <a:rPr sz="1100" spc="-5" dirty="0">
                <a:latin typeface="Arial"/>
                <a:cs typeface="Arial"/>
              </a:rPr>
              <a:t>Vous n’aurez ensuite qu’à choisir, parmi les propositions de service reçues, celle </a:t>
            </a:r>
            <a:r>
              <a:rPr sz="1100" dirty="0">
                <a:latin typeface="Arial"/>
                <a:cs typeface="Arial"/>
              </a:rPr>
              <a:t>qui semble </a:t>
            </a:r>
            <a:r>
              <a:rPr sz="1100" spc="-5" dirty="0">
                <a:latin typeface="Arial"/>
                <a:cs typeface="Arial"/>
              </a:rPr>
              <a:t>le mieux  </a:t>
            </a:r>
            <a:r>
              <a:rPr sz="1100" dirty="0">
                <a:latin typeface="Arial"/>
                <a:cs typeface="Arial"/>
              </a:rPr>
              <a:t>correspondre à </a:t>
            </a:r>
            <a:r>
              <a:rPr sz="1100" spc="-5" dirty="0">
                <a:latin typeface="Arial"/>
                <a:cs typeface="Arial"/>
              </a:rPr>
              <a:t>vos attentes, vos </a:t>
            </a:r>
            <a:r>
              <a:rPr sz="1100" dirty="0">
                <a:latin typeface="Arial"/>
                <a:cs typeface="Arial"/>
              </a:rPr>
              <a:t>besoins </a:t>
            </a:r>
            <a:r>
              <a:rPr sz="1100" spc="-10" dirty="0">
                <a:latin typeface="Arial"/>
                <a:cs typeface="Arial"/>
              </a:rPr>
              <a:t>et </a:t>
            </a:r>
            <a:r>
              <a:rPr sz="1100" spc="-5" dirty="0">
                <a:latin typeface="Arial"/>
                <a:cs typeface="Arial"/>
              </a:rPr>
              <a:t>votre budget. </a:t>
            </a:r>
            <a:r>
              <a:rPr sz="1100" dirty="0">
                <a:latin typeface="Arial"/>
                <a:cs typeface="Arial"/>
              </a:rPr>
              <a:t>Les </a:t>
            </a:r>
            <a:r>
              <a:rPr sz="1100" spc="-5" dirty="0">
                <a:latin typeface="Arial"/>
                <a:cs typeface="Arial"/>
              </a:rPr>
              <a:t>partenaires </a:t>
            </a:r>
            <a:r>
              <a:rPr sz="1100" dirty="0">
                <a:latin typeface="Arial"/>
                <a:cs typeface="Arial"/>
              </a:rPr>
              <a:t>de </a:t>
            </a:r>
            <a:r>
              <a:rPr sz="1100" spc="-5" dirty="0">
                <a:latin typeface="Arial"/>
                <a:cs typeface="Arial"/>
              </a:rPr>
              <a:t>Soumissions Inspecteurs sont des  professionnels </a:t>
            </a:r>
            <a:r>
              <a:rPr sz="1100" dirty="0">
                <a:latin typeface="Arial"/>
                <a:cs typeface="Arial"/>
              </a:rPr>
              <a:t>reconnus </a:t>
            </a:r>
            <a:r>
              <a:rPr sz="1100" spc="-5" dirty="0">
                <a:latin typeface="Arial"/>
                <a:cs typeface="Arial"/>
              </a:rPr>
              <a:t>offrant </a:t>
            </a:r>
            <a:r>
              <a:rPr sz="1100" dirty="0">
                <a:latin typeface="Arial"/>
                <a:cs typeface="Arial"/>
              </a:rPr>
              <a:t>un </a:t>
            </a:r>
            <a:r>
              <a:rPr sz="1100" spc="-5" dirty="0">
                <a:latin typeface="Arial"/>
                <a:cs typeface="Arial"/>
              </a:rPr>
              <a:t>service </a:t>
            </a:r>
            <a:r>
              <a:rPr sz="1100" dirty="0">
                <a:latin typeface="Arial"/>
                <a:cs typeface="Arial"/>
              </a:rPr>
              <a:t>de </a:t>
            </a:r>
            <a:r>
              <a:rPr sz="1100" spc="-5" dirty="0">
                <a:latin typeface="Arial"/>
                <a:cs typeface="Arial"/>
              </a:rPr>
              <a:t>qualité </a:t>
            </a:r>
            <a:r>
              <a:rPr sz="1100" dirty="0">
                <a:latin typeface="Arial"/>
                <a:cs typeface="Arial"/>
              </a:rPr>
              <a:t>à prix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concurrentiel.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100" b="1" spc="-5" dirty="0">
                <a:latin typeface="Arial"/>
                <a:cs typeface="Arial"/>
              </a:rPr>
              <a:t>Achetez votre nouvelle propriété l’esprit tranquille avec </a:t>
            </a:r>
            <a:r>
              <a:rPr sz="1100" b="1" dirty="0">
                <a:latin typeface="Arial"/>
                <a:cs typeface="Arial"/>
              </a:rPr>
              <a:t>un </a:t>
            </a:r>
            <a:r>
              <a:rPr sz="1100" b="1" spc="-5" dirty="0">
                <a:latin typeface="Arial"/>
                <a:cs typeface="Arial"/>
              </a:rPr>
              <a:t>bon rapport d’inspection</a:t>
            </a:r>
            <a:r>
              <a:rPr sz="1100" b="1" spc="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préachat.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746" y="629323"/>
            <a:ext cx="5806176" cy="912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7242" y="624547"/>
            <a:ext cx="5991860" cy="9134475"/>
          </a:xfrm>
          <a:custGeom>
            <a:avLst/>
            <a:gdLst/>
            <a:ahLst/>
            <a:cxnLst/>
            <a:rect l="l" t="t" r="r" b="b"/>
            <a:pathLst>
              <a:path w="5991859" h="9134475">
                <a:moveTo>
                  <a:pt x="0" y="9134475"/>
                </a:moveTo>
                <a:lnTo>
                  <a:pt x="5991860" y="9134475"/>
                </a:lnTo>
                <a:lnTo>
                  <a:pt x="5991860" y="0"/>
                </a:lnTo>
                <a:lnTo>
                  <a:pt x="0" y="0"/>
                </a:lnTo>
                <a:lnTo>
                  <a:pt x="0" y="913447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6635" y="381000"/>
            <a:ext cx="5856674" cy="92444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617" y="376237"/>
            <a:ext cx="6096000" cy="9297035"/>
          </a:xfrm>
          <a:custGeom>
            <a:avLst/>
            <a:gdLst/>
            <a:ahLst/>
            <a:cxnLst/>
            <a:rect l="l" t="t" r="r" b="b"/>
            <a:pathLst>
              <a:path w="6096000" h="9297035">
                <a:moveTo>
                  <a:pt x="0" y="9297035"/>
                </a:moveTo>
                <a:lnTo>
                  <a:pt x="6095873" y="9297035"/>
                </a:lnTo>
                <a:lnTo>
                  <a:pt x="6095873" y="0"/>
                </a:lnTo>
                <a:lnTo>
                  <a:pt x="0" y="0"/>
                </a:lnTo>
                <a:lnTo>
                  <a:pt x="0" y="9297035"/>
                </a:lnTo>
                <a:close/>
              </a:path>
            </a:pathLst>
          </a:custGeom>
          <a:ln w="9525">
            <a:solidFill>
              <a:srgbClr val="2F2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" y="19050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873" y="0"/>
            <a:ext cx="0" cy="10060305"/>
          </a:xfrm>
          <a:custGeom>
            <a:avLst/>
            <a:gdLst/>
            <a:ahLst/>
            <a:cxnLst/>
            <a:rect l="l" t="t" r="r" b="b"/>
            <a:pathLst>
              <a:path h="10060305">
                <a:moveTo>
                  <a:pt x="0" y="0"/>
                </a:moveTo>
                <a:lnTo>
                  <a:pt x="0" y="1005992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" y="10040873"/>
            <a:ext cx="7698105" cy="0"/>
          </a:xfrm>
          <a:custGeom>
            <a:avLst/>
            <a:gdLst/>
            <a:ahLst/>
            <a:cxnLst/>
            <a:rect l="l" t="t" r="r" b="b"/>
            <a:pathLst>
              <a:path w="7698105">
                <a:moveTo>
                  <a:pt x="0" y="0"/>
                </a:moveTo>
                <a:lnTo>
                  <a:pt x="7697724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670</Words>
  <Application>Microsoft Office PowerPoint</Application>
  <PresentationFormat>Personnalisé</PresentationFormat>
  <Paragraphs>33</Paragraphs>
  <Slides>74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9" baseType="lpstr">
      <vt:lpstr>Arial</vt:lpstr>
      <vt:lpstr>Arial Black</vt:lpstr>
      <vt:lpstr>Calibri</vt:lpstr>
      <vt:lpstr>Times New Roman</vt:lpstr>
      <vt:lpstr>Office Theme</vt:lpstr>
      <vt:lpstr>Le rapport d’inspection au Québec :  Exemple et Coût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rapport d’inspection au Québec :  Exemple et Coût</dc:title>
  <dc:creator>Daniel Nadeau</dc:creator>
  <cp:lastModifiedBy>Daniel Nadeau</cp:lastModifiedBy>
  <cp:revision>2</cp:revision>
  <dcterms:created xsi:type="dcterms:W3CDTF">2019-04-08T16:22:11Z</dcterms:created>
  <dcterms:modified xsi:type="dcterms:W3CDTF">2019-04-08T19:13:53Z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2019-04-08T00:00:00Z</vt:filetime>
  </property>
  <property fmtid="{D5CDD505-2E9C-101B-9397-08002B2CF9AE}" pid="3" name="Creator">
    <vt:lpwstr>Microsoft® Word pour Office 365</vt:lpwstr>
  </property>
  <property fmtid="{D5CDD505-2E9C-101B-9397-08002B2CF9AE}" pid="4" name="LastSaved">
    <vt:filetime>2019-04-08T00:00:00Z</vt:filetime>
  </property>
</Properties>
</file>